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2" r:id="rId15"/>
    <p:sldId id="269" r:id="rId16"/>
    <p:sldId id="270" r:id="rId17"/>
    <p:sldId id="271" r:id="rId18"/>
    <p:sldId id="273" r:id="rId19"/>
    <p:sldId id="274" r:id="rId20"/>
    <p:sldId id="276" r:id="rId21"/>
    <p:sldId id="278" r:id="rId22"/>
    <p:sldId id="277" r:id="rId23"/>
    <p:sldId id="279" r:id="rId24"/>
    <p:sldId id="287" r:id="rId25"/>
    <p:sldId id="288" r:id="rId26"/>
    <p:sldId id="280" r:id="rId27"/>
    <p:sldId id="281" r:id="rId28"/>
    <p:sldId id="282" r:id="rId29"/>
    <p:sldId id="283" r:id="rId30"/>
    <p:sldId id="284" r:id="rId31"/>
    <p:sldId id="285" r:id="rId32"/>
    <p:sldId id="286"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26" autoAdjust="0"/>
    <p:restoredTop sz="94660"/>
  </p:normalViewPr>
  <p:slideViewPr>
    <p:cSldViewPr snapToGrid="0">
      <p:cViewPr varScale="1">
        <p:scale>
          <a:sx n="74" d="100"/>
          <a:sy n="74" d="100"/>
        </p:scale>
        <p:origin x="78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6D23E4B-9A31-4015-9348-CCCD1E423208}" type="datetimeFigureOut">
              <a:rPr lang="en-US" smtClean="0"/>
              <a:t>1/30/2020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6E384A-9235-42C1-BA23-762C11033784}" type="slidenum">
              <a:rPr lang="en-US" smtClean="0"/>
              <a:t>‹#›</a:t>
            </a:fld>
            <a:endParaRPr lang="en-US"/>
          </a:p>
        </p:txBody>
      </p:sp>
    </p:spTree>
    <p:extLst>
      <p:ext uri="{BB962C8B-B14F-4D97-AF65-F5344CB8AC3E}">
        <p14:creationId xmlns:p14="http://schemas.microsoft.com/office/powerpoint/2010/main" val="32416618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D23E4B-9A31-4015-9348-CCCD1E423208}" type="datetimeFigureOut">
              <a:rPr lang="en-US" smtClean="0"/>
              <a:t>1/30/2020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6E384A-9235-42C1-BA23-762C11033784}" type="slidenum">
              <a:rPr lang="en-US" smtClean="0"/>
              <a:t>‹#›</a:t>
            </a:fld>
            <a:endParaRPr lang="en-US"/>
          </a:p>
        </p:txBody>
      </p:sp>
    </p:spTree>
    <p:extLst>
      <p:ext uri="{BB962C8B-B14F-4D97-AF65-F5344CB8AC3E}">
        <p14:creationId xmlns:p14="http://schemas.microsoft.com/office/powerpoint/2010/main" val="28997929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D23E4B-9A31-4015-9348-CCCD1E423208}" type="datetimeFigureOut">
              <a:rPr lang="en-US" smtClean="0"/>
              <a:t>1/30/2020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6E384A-9235-42C1-BA23-762C11033784}" type="slidenum">
              <a:rPr lang="en-US" smtClean="0"/>
              <a:t>‹#›</a:t>
            </a:fld>
            <a:endParaRPr lang="en-US"/>
          </a:p>
        </p:txBody>
      </p:sp>
    </p:spTree>
    <p:extLst>
      <p:ext uri="{BB962C8B-B14F-4D97-AF65-F5344CB8AC3E}">
        <p14:creationId xmlns:p14="http://schemas.microsoft.com/office/powerpoint/2010/main" val="323373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6D23E4B-9A31-4015-9348-CCCD1E423208}" type="datetimeFigureOut">
              <a:rPr lang="en-US" smtClean="0"/>
              <a:t>1/30/2020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6E384A-9235-42C1-BA23-762C11033784}" type="slidenum">
              <a:rPr lang="en-US" smtClean="0"/>
              <a:t>‹#›</a:t>
            </a:fld>
            <a:endParaRPr lang="en-US"/>
          </a:p>
        </p:txBody>
      </p:sp>
    </p:spTree>
    <p:extLst>
      <p:ext uri="{BB962C8B-B14F-4D97-AF65-F5344CB8AC3E}">
        <p14:creationId xmlns:p14="http://schemas.microsoft.com/office/powerpoint/2010/main" val="20477687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6D23E4B-9A31-4015-9348-CCCD1E423208}" type="datetimeFigureOut">
              <a:rPr lang="en-US" smtClean="0"/>
              <a:t>1/30/2020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6E384A-9235-42C1-BA23-762C11033784}" type="slidenum">
              <a:rPr lang="en-US" smtClean="0"/>
              <a:t>‹#›</a:t>
            </a:fld>
            <a:endParaRPr lang="en-US"/>
          </a:p>
        </p:txBody>
      </p:sp>
    </p:spTree>
    <p:extLst>
      <p:ext uri="{BB962C8B-B14F-4D97-AF65-F5344CB8AC3E}">
        <p14:creationId xmlns:p14="http://schemas.microsoft.com/office/powerpoint/2010/main" val="1036180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6D23E4B-9A31-4015-9348-CCCD1E423208}" type="datetimeFigureOut">
              <a:rPr lang="en-US" smtClean="0"/>
              <a:t>1/30/2020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6E384A-9235-42C1-BA23-762C11033784}" type="slidenum">
              <a:rPr lang="en-US" smtClean="0"/>
              <a:t>‹#›</a:t>
            </a:fld>
            <a:endParaRPr lang="en-US"/>
          </a:p>
        </p:txBody>
      </p:sp>
    </p:spTree>
    <p:extLst>
      <p:ext uri="{BB962C8B-B14F-4D97-AF65-F5344CB8AC3E}">
        <p14:creationId xmlns:p14="http://schemas.microsoft.com/office/powerpoint/2010/main" val="11840391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6D23E4B-9A31-4015-9348-CCCD1E423208}" type="datetimeFigureOut">
              <a:rPr lang="en-US" smtClean="0"/>
              <a:t>1/30/2020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6E384A-9235-42C1-BA23-762C11033784}" type="slidenum">
              <a:rPr lang="en-US" smtClean="0"/>
              <a:t>‹#›</a:t>
            </a:fld>
            <a:endParaRPr lang="en-US"/>
          </a:p>
        </p:txBody>
      </p:sp>
    </p:spTree>
    <p:extLst>
      <p:ext uri="{BB962C8B-B14F-4D97-AF65-F5344CB8AC3E}">
        <p14:creationId xmlns:p14="http://schemas.microsoft.com/office/powerpoint/2010/main" val="3285923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6D23E4B-9A31-4015-9348-CCCD1E423208}" type="datetimeFigureOut">
              <a:rPr lang="en-US" smtClean="0"/>
              <a:t>1/30/2020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6E384A-9235-42C1-BA23-762C11033784}" type="slidenum">
              <a:rPr lang="en-US" smtClean="0"/>
              <a:t>‹#›</a:t>
            </a:fld>
            <a:endParaRPr lang="en-US"/>
          </a:p>
        </p:txBody>
      </p:sp>
    </p:spTree>
    <p:extLst>
      <p:ext uri="{BB962C8B-B14F-4D97-AF65-F5344CB8AC3E}">
        <p14:creationId xmlns:p14="http://schemas.microsoft.com/office/powerpoint/2010/main" val="19911932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D23E4B-9A31-4015-9348-CCCD1E423208}" type="datetimeFigureOut">
              <a:rPr lang="en-US" smtClean="0"/>
              <a:t>1/30/2020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6E384A-9235-42C1-BA23-762C11033784}" type="slidenum">
              <a:rPr lang="en-US" smtClean="0"/>
              <a:t>‹#›</a:t>
            </a:fld>
            <a:endParaRPr lang="en-US"/>
          </a:p>
        </p:txBody>
      </p:sp>
    </p:spTree>
    <p:extLst>
      <p:ext uri="{BB962C8B-B14F-4D97-AF65-F5344CB8AC3E}">
        <p14:creationId xmlns:p14="http://schemas.microsoft.com/office/powerpoint/2010/main" val="3425004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D23E4B-9A31-4015-9348-CCCD1E423208}" type="datetimeFigureOut">
              <a:rPr lang="en-US" smtClean="0"/>
              <a:t>1/30/2020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6E384A-9235-42C1-BA23-762C11033784}" type="slidenum">
              <a:rPr lang="en-US" smtClean="0"/>
              <a:t>‹#›</a:t>
            </a:fld>
            <a:endParaRPr lang="en-US"/>
          </a:p>
        </p:txBody>
      </p:sp>
    </p:spTree>
    <p:extLst>
      <p:ext uri="{BB962C8B-B14F-4D97-AF65-F5344CB8AC3E}">
        <p14:creationId xmlns:p14="http://schemas.microsoft.com/office/powerpoint/2010/main" val="1038399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6D23E4B-9A31-4015-9348-CCCD1E423208}" type="datetimeFigureOut">
              <a:rPr lang="en-US" smtClean="0"/>
              <a:t>1/30/2020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6E384A-9235-42C1-BA23-762C11033784}" type="slidenum">
              <a:rPr lang="en-US" smtClean="0"/>
              <a:t>‹#›</a:t>
            </a:fld>
            <a:endParaRPr lang="en-US"/>
          </a:p>
        </p:txBody>
      </p:sp>
    </p:spTree>
    <p:extLst>
      <p:ext uri="{BB962C8B-B14F-4D97-AF65-F5344CB8AC3E}">
        <p14:creationId xmlns:p14="http://schemas.microsoft.com/office/powerpoint/2010/main" val="1595683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D23E4B-9A31-4015-9348-CCCD1E423208}" type="datetimeFigureOut">
              <a:rPr lang="en-US" smtClean="0"/>
              <a:t>1/30/2020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6E384A-9235-42C1-BA23-762C11033784}" type="slidenum">
              <a:rPr lang="en-US" smtClean="0"/>
              <a:t>‹#›</a:t>
            </a:fld>
            <a:endParaRPr lang="en-US"/>
          </a:p>
        </p:txBody>
      </p:sp>
    </p:spTree>
    <p:extLst>
      <p:ext uri="{BB962C8B-B14F-4D97-AF65-F5344CB8AC3E}">
        <p14:creationId xmlns:p14="http://schemas.microsoft.com/office/powerpoint/2010/main" val="26527322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a:t>Philosophical Foundations </a:t>
            </a:r>
            <a:r>
              <a:rPr lang="en-US" b="1" dirty="0" smtClean="0"/>
              <a:t>(Modern Philosophies)</a:t>
            </a:r>
            <a:endParaRPr lang="en-US" dirty="0"/>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34341443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t>Progressivism and Teaching Methods</a:t>
            </a:r>
            <a:endParaRPr lang="en-US" sz="5400" b="1" dirty="0"/>
          </a:p>
        </p:txBody>
      </p:sp>
      <p:sp>
        <p:nvSpPr>
          <p:cNvPr id="3" name="Content Placeholder 2"/>
          <p:cNvSpPr>
            <a:spLocks noGrp="1"/>
          </p:cNvSpPr>
          <p:nvPr>
            <p:ph idx="1"/>
          </p:nvPr>
        </p:nvSpPr>
        <p:spPr/>
        <p:txBody>
          <a:bodyPr/>
          <a:lstStyle/>
          <a:p>
            <a:pPr algn="just">
              <a:lnSpc>
                <a:spcPct val="150000"/>
              </a:lnSpc>
            </a:pPr>
            <a:r>
              <a:rPr lang="en-US" dirty="0" smtClean="0"/>
              <a:t>Problem-solving method</a:t>
            </a:r>
          </a:p>
          <a:p>
            <a:pPr algn="just">
              <a:lnSpc>
                <a:spcPct val="150000"/>
              </a:lnSpc>
            </a:pPr>
            <a:r>
              <a:rPr lang="en-US" dirty="0" smtClean="0"/>
              <a:t>Experimental method</a:t>
            </a:r>
          </a:p>
          <a:p>
            <a:pPr algn="just">
              <a:lnSpc>
                <a:spcPct val="150000"/>
              </a:lnSpc>
            </a:pPr>
            <a:r>
              <a:rPr lang="en-US" dirty="0" smtClean="0"/>
              <a:t>Discussion method</a:t>
            </a:r>
          </a:p>
          <a:p>
            <a:pPr algn="just">
              <a:lnSpc>
                <a:spcPct val="150000"/>
              </a:lnSpc>
            </a:pPr>
            <a:r>
              <a:rPr lang="en-US" dirty="0" smtClean="0"/>
              <a:t>Project </a:t>
            </a:r>
            <a:r>
              <a:rPr lang="en-US" dirty="0"/>
              <a:t>m</a:t>
            </a:r>
            <a:r>
              <a:rPr lang="en-US" dirty="0" smtClean="0"/>
              <a:t>ethod</a:t>
            </a:r>
          </a:p>
          <a:p>
            <a:pPr algn="just">
              <a:lnSpc>
                <a:spcPct val="150000"/>
              </a:lnSpc>
            </a:pPr>
            <a:r>
              <a:rPr lang="en-US" dirty="0" smtClean="0"/>
              <a:t>Field trips</a:t>
            </a:r>
          </a:p>
          <a:p>
            <a:endParaRPr lang="en-US" dirty="0"/>
          </a:p>
        </p:txBody>
      </p:sp>
    </p:spTree>
    <p:extLst>
      <p:ext uri="{BB962C8B-B14F-4D97-AF65-F5344CB8AC3E}">
        <p14:creationId xmlns:p14="http://schemas.microsoft.com/office/powerpoint/2010/main" val="2146251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smtClean="0"/>
              <a:t>Reconstructionism</a:t>
            </a:r>
            <a:endParaRPr lang="en-US" sz="5400" b="1" dirty="0"/>
          </a:p>
        </p:txBody>
      </p:sp>
      <p:sp>
        <p:nvSpPr>
          <p:cNvPr id="3" name="Content Placeholder 2"/>
          <p:cNvSpPr>
            <a:spLocks noGrp="1"/>
          </p:cNvSpPr>
          <p:nvPr>
            <p:ph idx="1"/>
          </p:nvPr>
        </p:nvSpPr>
        <p:spPr/>
        <p:txBody>
          <a:bodyPr/>
          <a:lstStyle/>
          <a:p>
            <a:pPr algn="just">
              <a:lnSpc>
                <a:spcPct val="150000"/>
              </a:lnSpc>
            </a:pPr>
            <a:r>
              <a:rPr lang="en-US" dirty="0" smtClean="0"/>
              <a:t>In 1920, John Dewey suggested the term “reconstructionism” in the title of his book, “Reconstruction in Philosophy”. </a:t>
            </a:r>
            <a:r>
              <a:rPr lang="en-US" dirty="0"/>
              <a:t>The educational philosophy of reconstructionism believes that the present social system should be changed </a:t>
            </a:r>
            <a:r>
              <a:rPr lang="en-US" dirty="0" smtClean="0"/>
              <a:t>and </a:t>
            </a:r>
            <a:r>
              <a:rPr lang="en-US" dirty="0"/>
              <a:t>improve human conditions. </a:t>
            </a:r>
          </a:p>
        </p:txBody>
      </p:sp>
    </p:spTree>
    <p:extLst>
      <p:ext uri="{BB962C8B-B14F-4D97-AF65-F5344CB8AC3E}">
        <p14:creationId xmlns:p14="http://schemas.microsoft.com/office/powerpoint/2010/main" val="14662968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smtClean="0"/>
              <a:t>Principles of </a:t>
            </a:r>
            <a:r>
              <a:rPr lang="en-US" sz="5400" b="1" dirty="0" err="1" smtClean="0"/>
              <a:t>Reconstructionsim</a:t>
            </a:r>
            <a:endParaRPr lang="en-US" sz="5400" b="1" dirty="0"/>
          </a:p>
        </p:txBody>
      </p:sp>
      <p:sp>
        <p:nvSpPr>
          <p:cNvPr id="3" name="Content Placeholder 2"/>
          <p:cNvSpPr>
            <a:spLocks noGrp="1"/>
          </p:cNvSpPr>
          <p:nvPr>
            <p:ph idx="1"/>
          </p:nvPr>
        </p:nvSpPr>
        <p:spPr/>
        <p:txBody>
          <a:bodyPr/>
          <a:lstStyle/>
          <a:p>
            <a:pPr algn="just">
              <a:lnSpc>
                <a:spcPct val="150000"/>
              </a:lnSpc>
            </a:pPr>
            <a:r>
              <a:rPr lang="en-US" dirty="0" smtClean="0"/>
              <a:t>It has two major principles:</a:t>
            </a:r>
          </a:p>
          <a:p>
            <a:pPr algn="just">
              <a:lnSpc>
                <a:spcPct val="150000"/>
              </a:lnSpc>
            </a:pPr>
            <a:r>
              <a:rPr lang="en-US" dirty="0" smtClean="0"/>
              <a:t>There is a need to reconstruct or change the society</a:t>
            </a:r>
          </a:p>
          <a:p>
            <a:pPr algn="just">
              <a:lnSpc>
                <a:spcPct val="150000"/>
              </a:lnSpc>
            </a:pPr>
            <a:r>
              <a:rPr lang="en-US" dirty="0" smtClean="0"/>
              <a:t>Social change need reconstruction of education and the use of education in reconstructing society.</a:t>
            </a:r>
            <a:endParaRPr lang="en-US" dirty="0"/>
          </a:p>
        </p:txBody>
      </p:sp>
    </p:spTree>
    <p:extLst>
      <p:ext uri="{BB962C8B-B14F-4D97-AF65-F5344CB8AC3E}">
        <p14:creationId xmlns:p14="http://schemas.microsoft.com/office/powerpoint/2010/main" val="35103678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smtClean="0"/>
              <a:t>Reconstruction and Aims of Education</a:t>
            </a:r>
            <a:endParaRPr lang="en-US" sz="5400" b="1" dirty="0"/>
          </a:p>
        </p:txBody>
      </p:sp>
      <p:sp>
        <p:nvSpPr>
          <p:cNvPr id="3" name="Content Placeholder 2"/>
          <p:cNvSpPr>
            <a:spLocks noGrp="1"/>
          </p:cNvSpPr>
          <p:nvPr>
            <p:ph idx="1"/>
          </p:nvPr>
        </p:nvSpPr>
        <p:spPr/>
        <p:txBody>
          <a:bodyPr/>
          <a:lstStyle/>
          <a:p>
            <a:pPr algn="just">
              <a:lnSpc>
                <a:spcPct val="150000"/>
              </a:lnSpc>
            </a:pPr>
            <a:r>
              <a:rPr lang="en-US" dirty="0" smtClean="0"/>
              <a:t>It has following aims:</a:t>
            </a:r>
          </a:p>
          <a:p>
            <a:pPr algn="just">
              <a:lnSpc>
                <a:spcPct val="150000"/>
              </a:lnSpc>
            </a:pPr>
            <a:r>
              <a:rPr lang="en-US" dirty="0" smtClean="0"/>
              <a:t>The change should be promoted to make individuals and society better.</a:t>
            </a:r>
          </a:p>
          <a:p>
            <a:pPr algn="just">
              <a:lnSpc>
                <a:spcPct val="150000"/>
              </a:lnSpc>
            </a:pPr>
            <a:r>
              <a:rPr lang="en-US" dirty="0" smtClean="0"/>
              <a:t>In order to make a better society schools should focus on curriculum, administrative and instructional practices.</a:t>
            </a:r>
            <a:endParaRPr lang="en-US" dirty="0"/>
          </a:p>
        </p:txBody>
      </p:sp>
    </p:spTree>
    <p:extLst>
      <p:ext uri="{BB962C8B-B14F-4D97-AF65-F5344CB8AC3E}">
        <p14:creationId xmlns:p14="http://schemas.microsoft.com/office/powerpoint/2010/main" val="6259417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Reconstructionism and Educational Process</a:t>
            </a:r>
            <a:endParaRPr lang="en-US" b="1" dirty="0"/>
          </a:p>
        </p:txBody>
      </p:sp>
      <p:sp>
        <p:nvSpPr>
          <p:cNvPr id="3" name="Content Placeholder 2"/>
          <p:cNvSpPr>
            <a:spLocks noGrp="1"/>
          </p:cNvSpPr>
          <p:nvPr>
            <p:ph idx="1"/>
          </p:nvPr>
        </p:nvSpPr>
        <p:spPr/>
        <p:txBody>
          <a:bodyPr/>
          <a:lstStyle/>
          <a:p>
            <a:pPr algn="just">
              <a:lnSpc>
                <a:spcPct val="150000"/>
              </a:lnSpc>
            </a:pPr>
            <a:r>
              <a:rPr lang="en-US" dirty="0" smtClean="0"/>
              <a:t>Teacher</a:t>
            </a:r>
          </a:p>
          <a:p>
            <a:pPr algn="just">
              <a:lnSpc>
                <a:spcPct val="150000"/>
              </a:lnSpc>
            </a:pPr>
            <a:r>
              <a:rPr lang="en-US" dirty="0" smtClean="0"/>
              <a:t>Curriculum</a:t>
            </a:r>
          </a:p>
          <a:p>
            <a:pPr algn="just">
              <a:lnSpc>
                <a:spcPct val="150000"/>
              </a:lnSpc>
            </a:pPr>
            <a:r>
              <a:rPr lang="en-US" dirty="0" smtClean="0"/>
              <a:t>Teaching Methods</a:t>
            </a:r>
            <a:endParaRPr lang="en-US" dirty="0"/>
          </a:p>
        </p:txBody>
      </p:sp>
    </p:spTree>
    <p:extLst>
      <p:ext uri="{BB962C8B-B14F-4D97-AF65-F5344CB8AC3E}">
        <p14:creationId xmlns:p14="http://schemas.microsoft.com/office/powerpoint/2010/main" val="2843362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4800" b="1" dirty="0" smtClean="0"/>
              <a:t>Teacher</a:t>
            </a:r>
            <a:endParaRPr lang="en-US" sz="4800" b="1" dirty="0"/>
          </a:p>
        </p:txBody>
      </p:sp>
      <p:sp>
        <p:nvSpPr>
          <p:cNvPr id="3" name="Content Placeholder 2"/>
          <p:cNvSpPr>
            <a:spLocks noGrp="1"/>
          </p:cNvSpPr>
          <p:nvPr>
            <p:ph idx="1"/>
          </p:nvPr>
        </p:nvSpPr>
        <p:spPr/>
        <p:txBody>
          <a:bodyPr>
            <a:normAutofit fontScale="85000" lnSpcReduction="10000"/>
          </a:bodyPr>
          <a:lstStyle/>
          <a:p>
            <a:pPr algn="just">
              <a:lnSpc>
                <a:spcPct val="170000"/>
              </a:lnSpc>
            </a:pPr>
            <a:r>
              <a:rPr lang="en-US" dirty="0" smtClean="0"/>
              <a:t>Teacher is an active member of society.</a:t>
            </a:r>
          </a:p>
          <a:p>
            <a:pPr algn="just">
              <a:lnSpc>
                <a:spcPct val="170000"/>
              </a:lnSpc>
            </a:pPr>
            <a:r>
              <a:rPr lang="en-US" dirty="0" smtClean="0"/>
              <a:t>He takes interest in social problems.</a:t>
            </a:r>
          </a:p>
          <a:p>
            <a:pPr algn="just">
              <a:lnSpc>
                <a:spcPct val="170000"/>
              </a:lnSpc>
            </a:pPr>
            <a:r>
              <a:rPr lang="en-US" dirty="0" smtClean="0"/>
              <a:t>He is knowledgeable.</a:t>
            </a:r>
          </a:p>
          <a:p>
            <a:pPr algn="just">
              <a:lnSpc>
                <a:spcPct val="170000"/>
              </a:lnSpc>
            </a:pPr>
            <a:r>
              <a:rPr lang="en-US" dirty="0" smtClean="0"/>
              <a:t>His duty is to take part in the development of society.</a:t>
            </a:r>
          </a:p>
          <a:p>
            <a:pPr lvl="0">
              <a:lnSpc>
                <a:spcPct val="170000"/>
              </a:lnSpc>
            </a:pPr>
            <a:r>
              <a:rPr lang="en-US" dirty="0" smtClean="0"/>
              <a:t>He is </a:t>
            </a:r>
            <a:r>
              <a:rPr lang="en-US" dirty="0"/>
              <a:t>responsible </a:t>
            </a:r>
            <a:r>
              <a:rPr lang="en-US" dirty="0" smtClean="0"/>
              <a:t>to make the </a:t>
            </a:r>
            <a:r>
              <a:rPr lang="en-US" dirty="0"/>
              <a:t>students </a:t>
            </a:r>
            <a:r>
              <a:rPr lang="en-US" dirty="0" smtClean="0"/>
              <a:t>useful </a:t>
            </a:r>
            <a:r>
              <a:rPr lang="en-US" dirty="0"/>
              <a:t>citizens of state. </a:t>
            </a:r>
          </a:p>
          <a:p>
            <a:pPr algn="just">
              <a:lnSpc>
                <a:spcPct val="170000"/>
              </a:lnSpc>
            </a:pPr>
            <a:r>
              <a:rPr lang="en-US" dirty="0" smtClean="0"/>
              <a:t>He provides opportunities to students to discuss different national problems.</a:t>
            </a:r>
          </a:p>
          <a:p>
            <a:endParaRPr lang="en-US" dirty="0"/>
          </a:p>
        </p:txBody>
      </p:sp>
    </p:spTree>
    <p:extLst>
      <p:ext uri="{BB962C8B-B14F-4D97-AF65-F5344CB8AC3E}">
        <p14:creationId xmlns:p14="http://schemas.microsoft.com/office/powerpoint/2010/main" val="40855087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800" b="1" dirty="0" smtClean="0"/>
              <a:t>Curriculum</a:t>
            </a:r>
            <a:endParaRPr lang="en-US" sz="4800" b="1" dirty="0"/>
          </a:p>
        </p:txBody>
      </p:sp>
      <p:sp>
        <p:nvSpPr>
          <p:cNvPr id="3" name="Content Placeholder 2"/>
          <p:cNvSpPr>
            <a:spLocks noGrp="1"/>
          </p:cNvSpPr>
          <p:nvPr>
            <p:ph idx="1"/>
          </p:nvPr>
        </p:nvSpPr>
        <p:spPr/>
        <p:txBody>
          <a:bodyPr/>
          <a:lstStyle/>
          <a:p>
            <a:pPr algn="just">
              <a:lnSpc>
                <a:spcPct val="150000"/>
              </a:lnSpc>
            </a:pPr>
            <a:r>
              <a:rPr lang="en-US" dirty="0" smtClean="0"/>
              <a:t>The curriculum is concerned with society. </a:t>
            </a:r>
          </a:p>
          <a:p>
            <a:pPr algn="just">
              <a:lnSpc>
                <a:spcPct val="150000"/>
              </a:lnSpc>
            </a:pPr>
            <a:r>
              <a:rPr lang="en-US" dirty="0" smtClean="0"/>
              <a:t>Its basic aim is to aware students about the problems of the society.</a:t>
            </a:r>
          </a:p>
          <a:p>
            <a:pPr algn="just">
              <a:lnSpc>
                <a:spcPct val="150000"/>
              </a:lnSpc>
            </a:pPr>
            <a:r>
              <a:rPr lang="en-US" dirty="0" smtClean="0"/>
              <a:t>It gives more importance on social sciences, history, economics, psychology and political science.</a:t>
            </a:r>
            <a:endParaRPr lang="en-US" dirty="0"/>
          </a:p>
        </p:txBody>
      </p:sp>
    </p:spTree>
    <p:extLst>
      <p:ext uri="{BB962C8B-B14F-4D97-AF65-F5344CB8AC3E}">
        <p14:creationId xmlns:p14="http://schemas.microsoft.com/office/powerpoint/2010/main" val="5567618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
            </a:r>
            <a:br>
              <a:rPr lang="en-US" dirty="0" smtClean="0"/>
            </a:br>
            <a:r>
              <a:rPr lang="en-US" sz="5300" b="1" dirty="0" smtClean="0"/>
              <a:t>Teaching Methods</a:t>
            </a:r>
            <a:br>
              <a:rPr lang="en-US" sz="5300" b="1" dirty="0" smtClean="0"/>
            </a:br>
            <a:endParaRPr lang="en-US" sz="5300" b="1" dirty="0"/>
          </a:p>
        </p:txBody>
      </p:sp>
      <p:sp>
        <p:nvSpPr>
          <p:cNvPr id="3" name="Content Placeholder 2"/>
          <p:cNvSpPr>
            <a:spLocks noGrp="1"/>
          </p:cNvSpPr>
          <p:nvPr>
            <p:ph idx="1"/>
          </p:nvPr>
        </p:nvSpPr>
        <p:spPr/>
        <p:txBody>
          <a:bodyPr/>
          <a:lstStyle/>
          <a:p>
            <a:pPr>
              <a:lnSpc>
                <a:spcPct val="150000"/>
              </a:lnSpc>
            </a:pPr>
            <a:r>
              <a:rPr lang="en-US" dirty="0" smtClean="0"/>
              <a:t>Problem-solving method</a:t>
            </a:r>
          </a:p>
          <a:p>
            <a:pPr>
              <a:lnSpc>
                <a:spcPct val="150000"/>
              </a:lnSpc>
            </a:pPr>
            <a:r>
              <a:rPr lang="en-US" dirty="0" smtClean="0"/>
              <a:t>Discussion method</a:t>
            </a:r>
          </a:p>
          <a:p>
            <a:pPr>
              <a:lnSpc>
                <a:spcPct val="150000"/>
              </a:lnSpc>
            </a:pPr>
            <a:r>
              <a:rPr lang="en-US" dirty="0" smtClean="0"/>
              <a:t>Project method</a:t>
            </a:r>
          </a:p>
          <a:p>
            <a:pPr>
              <a:lnSpc>
                <a:spcPct val="150000"/>
              </a:lnSpc>
            </a:pPr>
            <a:endParaRPr lang="en-US" dirty="0"/>
          </a:p>
        </p:txBody>
      </p:sp>
    </p:spTree>
    <p:extLst>
      <p:ext uri="{BB962C8B-B14F-4D97-AF65-F5344CB8AC3E}">
        <p14:creationId xmlns:p14="http://schemas.microsoft.com/office/powerpoint/2010/main" val="198824605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Reconstructionism and Student</a:t>
            </a:r>
            <a:endParaRPr lang="en-US" b="1" dirty="0"/>
          </a:p>
        </p:txBody>
      </p:sp>
      <p:sp>
        <p:nvSpPr>
          <p:cNvPr id="3" name="Content Placeholder 2"/>
          <p:cNvSpPr>
            <a:spLocks noGrp="1"/>
          </p:cNvSpPr>
          <p:nvPr>
            <p:ph idx="1"/>
          </p:nvPr>
        </p:nvSpPr>
        <p:spPr/>
        <p:txBody>
          <a:bodyPr>
            <a:normAutofit fontScale="85000" lnSpcReduction="20000"/>
          </a:bodyPr>
          <a:lstStyle/>
          <a:p>
            <a:pPr algn="just">
              <a:lnSpc>
                <a:spcPct val="150000"/>
              </a:lnSpc>
            </a:pPr>
            <a:r>
              <a:rPr lang="en-US" dirty="0" smtClean="0"/>
              <a:t>The student takes interest in social and political affairs.</a:t>
            </a:r>
          </a:p>
          <a:p>
            <a:pPr algn="just">
              <a:lnSpc>
                <a:spcPct val="150000"/>
              </a:lnSpc>
            </a:pPr>
            <a:r>
              <a:rPr lang="en-US" dirty="0" smtClean="0"/>
              <a:t>He take parts in school activities and outside the school activities.</a:t>
            </a:r>
          </a:p>
          <a:p>
            <a:pPr algn="just">
              <a:lnSpc>
                <a:spcPct val="150000"/>
              </a:lnSpc>
            </a:pPr>
            <a:r>
              <a:rPr lang="en-US" dirty="0" smtClean="0"/>
              <a:t>He does not like social evils and injustice.</a:t>
            </a:r>
          </a:p>
          <a:p>
            <a:pPr algn="just">
              <a:lnSpc>
                <a:spcPct val="150000"/>
              </a:lnSpc>
            </a:pPr>
            <a:r>
              <a:rPr lang="en-US" dirty="0" smtClean="0"/>
              <a:t>He tries to control and solve these problems.</a:t>
            </a:r>
          </a:p>
          <a:p>
            <a:pPr algn="just">
              <a:lnSpc>
                <a:spcPct val="150000"/>
              </a:lnSpc>
            </a:pPr>
            <a:r>
              <a:rPr lang="en-US" dirty="0" smtClean="0"/>
              <a:t>He scarifies his desires for the society.</a:t>
            </a:r>
          </a:p>
          <a:p>
            <a:pPr algn="just">
              <a:lnSpc>
                <a:spcPct val="150000"/>
              </a:lnSpc>
            </a:pPr>
            <a:r>
              <a:rPr lang="en-US" dirty="0" smtClean="0"/>
              <a:t>He struggles for the development of the society.</a:t>
            </a:r>
          </a:p>
          <a:p>
            <a:pPr algn="just">
              <a:lnSpc>
                <a:spcPct val="150000"/>
              </a:lnSpc>
            </a:pPr>
            <a:r>
              <a:rPr lang="en-US" dirty="0" smtClean="0"/>
              <a:t>He considers education as a tool of social change.</a:t>
            </a:r>
          </a:p>
          <a:p>
            <a:endParaRPr lang="en-US" dirty="0"/>
          </a:p>
        </p:txBody>
      </p:sp>
    </p:spTree>
    <p:extLst>
      <p:ext uri="{BB962C8B-B14F-4D97-AF65-F5344CB8AC3E}">
        <p14:creationId xmlns:p14="http://schemas.microsoft.com/office/powerpoint/2010/main" val="21552926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
            </a:r>
            <a:br>
              <a:rPr lang="en-US" dirty="0" smtClean="0"/>
            </a:br>
            <a:r>
              <a:rPr lang="en-US" sz="5300" b="1" dirty="0" smtClean="0"/>
              <a:t>Experimentalism</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algn="just">
              <a:lnSpc>
                <a:spcPct val="150000"/>
              </a:lnSpc>
            </a:pPr>
            <a:r>
              <a:rPr lang="en-US" dirty="0" smtClean="0"/>
              <a:t>Experimentalism is associated with experiment. John Dewey is the father of modern Experimental Education. It gives importance to actions. Life is a laboratory and all individuals are experimenting. </a:t>
            </a:r>
            <a:endParaRPr lang="en-US" dirty="0"/>
          </a:p>
        </p:txBody>
      </p:sp>
    </p:spTree>
    <p:extLst>
      <p:ext uri="{BB962C8B-B14F-4D97-AF65-F5344CB8AC3E}">
        <p14:creationId xmlns:p14="http://schemas.microsoft.com/office/powerpoint/2010/main" val="2730173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smtClean="0"/>
              <a:t>Contents</a:t>
            </a:r>
            <a:endParaRPr lang="en-US" sz="5400" b="1" dirty="0"/>
          </a:p>
        </p:txBody>
      </p:sp>
      <p:sp>
        <p:nvSpPr>
          <p:cNvPr id="3" name="Content Placeholder 2"/>
          <p:cNvSpPr>
            <a:spLocks noGrp="1"/>
          </p:cNvSpPr>
          <p:nvPr>
            <p:ph idx="1"/>
          </p:nvPr>
        </p:nvSpPr>
        <p:spPr/>
        <p:txBody>
          <a:bodyPr>
            <a:normAutofit/>
          </a:bodyPr>
          <a:lstStyle/>
          <a:p>
            <a:pPr algn="just">
              <a:lnSpc>
                <a:spcPct val="150000"/>
              </a:lnSpc>
            </a:pPr>
            <a:r>
              <a:rPr lang="en-US" sz="3200" dirty="0" err="1" smtClean="0"/>
              <a:t>Perennialism</a:t>
            </a:r>
            <a:endParaRPr lang="en-US" sz="3200" dirty="0" smtClean="0"/>
          </a:p>
          <a:p>
            <a:pPr algn="just">
              <a:lnSpc>
                <a:spcPct val="150000"/>
              </a:lnSpc>
            </a:pPr>
            <a:r>
              <a:rPr lang="en-US" sz="3200" dirty="0" smtClean="0"/>
              <a:t>Progressivism</a:t>
            </a:r>
          </a:p>
          <a:p>
            <a:pPr algn="just">
              <a:lnSpc>
                <a:spcPct val="150000"/>
              </a:lnSpc>
            </a:pPr>
            <a:r>
              <a:rPr lang="en-US" sz="3200" dirty="0" smtClean="0"/>
              <a:t>Reconstructionism</a:t>
            </a:r>
          </a:p>
          <a:p>
            <a:pPr algn="just">
              <a:lnSpc>
                <a:spcPct val="150000"/>
              </a:lnSpc>
            </a:pPr>
            <a:r>
              <a:rPr lang="en-US" sz="3200" dirty="0" smtClean="0"/>
              <a:t>Experimentalism</a:t>
            </a:r>
          </a:p>
          <a:p>
            <a:pPr algn="just">
              <a:lnSpc>
                <a:spcPct val="150000"/>
              </a:lnSpc>
            </a:pPr>
            <a:r>
              <a:rPr lang="en-US" sz="3200" dirty="0" smtClean="0"/>
              <a:t>Essentialism</a:t>
            </a:r>
          </a:p>
        </p:txBody>
      </p:sp>
    </p:spTree>
    <p:extLst>
      <p:ext uri="{BB962C8B-B14F-4D97-AF65-F5344CB8AC3E}">
        <p14:creationId xmlns:p14="http://schemas.microsoft.com/office/powerpoint/2010/main" val="11301961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Curriculum</a:t>
            </a:r>
            <a:endParaRPr lang="en-US" b="1" dirty="0"/>
          </a:p>
        </p:txBody>
      </p:sp>
      <p:sp>
        <p:nvSpPr>
          <p:cNvPr id="3" name="Content Placeholder 2"/>
          <p:cNvSpPr>
            <a:spLocks noGrp="1"/>
          </p:cNvSpPr>
          <p:nvPr>
            <p:ph idx="1"/>
          </p:nvPr>
        </p:nvSpPr>
        <p:spPr/>
        <p:txBody>
          <a:bodyPr>
            <a:normAutofit lnSpcReduction="10000"/>
          </a:bodyPr>
          <a:lstStyle/>
          <a:p>
            <a:pPr algn="just">
              <a:lnSpc>
                <a:spcPct val="150000"/>
              </a:lnSpc>
            </a:pPr>
            <a:r>
              <a:rPr lang="en-US" dirty="0" smtClean="0"/>
              <a:t>It should be according to the interest of the students.</a:t>
            </a:r>
          </a:p>
          <a:p>
            <a:pPr algn="just">
              <a:lnSpc>
                <a:spcPct val="150000"/>
              </a:lnSpc>
            </a:pPr>
            <a:r>
              <a:rPr lang="en-US" dirty="0" smtClean="0"/>
              <a:t>It is activity centered curriculum.</a:t>
            </a:r>
          </a:p>
          <a:p>
            <a:pPr algn="just">
              <a:lnSpc>
                <a:spcPct val="150000"/>
              </a:lnSpc>
            </a:pPr>
            <a:r>
              <a:rPr lang="en-US" dirty="0" smtClean="0"/>
              <a:t>Creation of new subjects.</a:t>
            </a:r>
          </a:p>
          <a:p>
            <a:pPr algn="just">
              <a:lnSpc>
                <a:spcPct val="150000"/>
              </a:lnSpc>
            </a:pPr>
            <a:r>
              <a:rPr lang="en-US" dirty="0" smtClean="0"/>
              <a:t>Practical knowledge is more than theoretical knowledge.</a:t>
            </a:r>
          </a:p>
          <a:p>
            <a:pPr algn="just">
              <a:lnSpc>
                <a:spcPct val="150000"/>
              </a:lnSpc>
            </a:pPr>
            <a:r>
              <a:rPr lang="en-US" dirty="0" smtClean="0"/>
              <a:t>Subjects such as Medicine, Geography, Physics, Chemistry  are included.</a:t>
            </a:r>
            <a:endParaRPr lang="en-US" dirty="0"/>
          </a:p>
        </p:txBody>
      </p:sp>
    </p:spTree>
    <p:extLst>
      <p:ext uri="{BB962C8B-B14F-4D97-AF65-F5344CB8AC3E}">
        <p14:creationId xmlns:p14="http://schemas.microsoft.com/office/powerpoint/2010/main" val="38570721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Teachers Role</a:t>
            </a:r>
            <a:endParaRPr lang="en-US" b="1" dirty="0"/>
          </a:p>
        </p:txBody>
      </p:sp>
      <p:sp>
        <p:nvSpPr>
          <p:cNvPr id="3" name="Content Placeholder 2"/>
          <p:cNvSpPr>
            <a:spLocks noGrp="1"/>
          </p:cNvSpPr>
          <p:nvPr>
            <p:ph idx="1"/>
          </p:nvPr>
        </p:nvSpPr>
        <p:spPr/>
        <p:txBody>
          <a:bodyPr/>
          <a:lstStyle/>
          <a:p>
            <a:pPr algn="just">
              <a:lnSpc>
                <a:spcPct val="150000"/>
              </a:lnSpc>
            </a:pPr>
            <a:r>
              <a:rPr lang="en-US" dirty="0" smtClean="0"/>
              <a:t>Teacher is a guide.</a:t>
            </a:r>
          </a:p>
          <a:p>
            <a:pPr algn="just">
              <a:lnSpc>
                <a:spcPct val="150000"/>
              </a:lnSpc>
            </a:pPr>
            <a:r>
              <a:rPr lang="en-US" dirty="0" smtClean="0"/>
              <a:t>He offers suggestions and encourages the students.</a:t>
            </a:r>
          </a:p>
          <a:p>
            <a:pPr algn="just">
              <a:lnSpc>
                <a:spcPct val="150000"/>
              </a:lnSpc>
            </a:pPr>
            <a:r>
              <a:rPr lang="en-US" dirty="0" smtClean="0"/>
              <a:t>Students are actively involved.</a:t>
            </a:r>
          </a:p>
          <a:p>
            <a:pPr algn="just">
              <a:lnSpc>
                <a:spcPct val="150000"/>
              </a:lnSpc>
            </a:pPr>
            <a:r>
              <a:rPr lang="en-US" dirty="0" smtClean="0"/>
              <a:t>Proper communication between teacher and students should be maintained. </a:t>
            </a:r>
            <a:endParaRPr lang="en-US" dirty="0"/>
          </a:p>
        </p:txBody>
      </p:sp>
    </p:spTree>
    <p:extLst>
      <p:ext uri="{BB962C8B-B14F-4D97-AF65-F5344CB8AC3E}">
        <p14:creationId xmlns:p14="http://schemas.microsoft.com/office/powerpoint/2010/main" val="120254450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Teaching Methods</a:t>
            </a:r>
            <a:endParaRPr lang="en-US" b="1" dirty="0"/>
          </a:p>
        </p:txBody>
      </p:sp>
      <p:sp>
        <p:nvSpPr>
          <p:cNvPr id="3" name="Content Placeholder 2"/>
          <p:cNvSpPr>
            <a:spLocks noGrp="1"/>
          </p:cNvSpPr>
          <p:nvPr>
            <p:ph idx="1"/>
          </p:nvPr>
        </p:nvSpPr>
        <p:spPr/>
        <p:txBody>
          <a:bodyPr/>
          <a:lstStyle/>
          <a:p>
            <a:pPr>
              <a:lnSpc>
                <a:spcPct val="150000"/>
              </a:lnSpc>
            </a:pPr>
            <a:r>
              <a:rPr lang="en-US" dirty="0" smtClean="0"/>
              <a:t>Brainstorming methods</a:t>
            </a:r>
          </a:p>
          <a:p>
            <a:pPr>
              <a:lnSpc>
                <a:spcPct val="150000"/>
              </a:lnSpc>
            </a:pPr>
            <a:r>
              <a:rPr lang="en-US" dirty="0" smtClean="0"/>
              <a:t>Innovatory method</a:t>
            </a:r>
          </a:p>
          <a:p>
            <a:pPr>
              <a:lnSpc>
                <a:spcPct val="150000"/>
              </a:lnSpc>
            </a:pPr>
            <a:r>
              <a:rPr lang="en-US" dirty="0" smtClean="0"/>
              <a:t>Learning by doing</a:t>
            </a:r>
          </a:p>
          <a:p>
            <a:pPr>
              <a:lnSpc>
                <a:spcPct val="150000"/>
              </a:lnSpc>
            </a:pPr>
            <a:r>
              <a:rPr lang="en-US" dirty="0" smtClean="0"/>
              <a:t>Project method</a:t>
            </a:r>
          </a:p>
          <a:p>
            <a:pPr>
              <a:lnSpc>
                <a:spcPct val="150000"/>
              </a:lnSpc>
            </a:pPr>
            <a:r>
              <a:rPr lang="en-US" dirty="0" smtClean="0"/>
              <a:t>Scientific method</a:t>
            </a:r>
            <a:endParaRPr lang="en-US" dirty="0"/>
          </a:p>
        </p:txBody>
      </p:sp>
    </p:spTree>
    <p:extLst>
      <p:ext uri="{BB962C8B-B14F-4D97-AF65-F5344CB8AC3E}">
        <p14:creationId xmlns:p14="http://schemas.microsoft.com/office/powerpoint/2010/main" val="169156904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Essentialism</a:t>
            </a:r>
            <a:endParaRPr lang="en-US" b="1" dirty="0"/>
          </a:p>
        </p:txBody>
      </p:sp>
      <p:sp>
        <p:nvSpPr>
          <p:cNvPr id="3" name="Content Placeholder 2"/>
          <p:cNvSpPr>
            <a:spLocks noGrp="1"/>
          </p:cNvSpPr>
          <p:nvPr>
            <p:ph idx="1"/>
          </p:nvPr>
        </p:nvSpPr>
        <p:spPr/>
        <p:txBody>
          <a:bodyPr>
            <a:normAutofit fontScale="92500"/>
          </a:bodyPr>
          <a:lstStyle/>
          <a:p>
            <a:pPr>
              <a:lnSpc>
                <a:spcPct val="150000"/>
              </a:lnSpc>
            </a:pPr>
            <a:r>
              <a:rPr lang="en-US" dirty="0" smtClean="0"/>
              <a:t>This philosophy is based on idealism and realism. In 1930, it came as a reaction to progressivism.</a:t>
            </a:r>
          </a:p>
          <a:p>
            <a:pPr>
              <a:lnSpc>
                <a:spcPct val="150000"/>
              </a:lnSpc>
            </a:pPr>
            <a:r>
              <a:rPr lang="en-US" sz="3200" b="1" dirty="0" smtClean="0"/>
              <a:t>Concept of Essentialism</a:t>
            </a:r>
          </a:p>
          <a:p>
            <a:pPr>
              <a:lnSpc>
                <a:spcPct val="150000"/>
              </a:lnSpc>
            </a:pPr>
            <a:r>
              <a:rPr lang="en-US" dirty="0" smtClean="0"/>
              <a:t>The idea of essentialism was formulated by William Bagley and later developed by Arthur and Admiral. The purpose of this philosophy is to raise academic standards and to improve the students work and mind.</a:t>
            </a:r>
          </a:p>
          <a:p>
            <a:endParaRPr lang="en-US" sz="3200" b="1" dirty="0"/>
          </a:p>
        </p:txBody>
      </p:sp>
    </p:spTree>
    <p:extLst>
      <p:ext uri="{BB962C8B-B14F-4D97-AF65-F5344CB8AC3E}">
        <p14:creationId xmlns:p14="http://schemas.microsoft.com/office/powerpoint/2010/main" val="20229491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Aims of Education</a:t>
            </a:r>
            <a:endParaRPr lang="en-US" b="1" dirty="0"/>
          </a:p>
        </p:txBody>
      </p:sp>
      <p:sp>
        <p:nvSpPr>
          <p:cNvPr id="3" name="Content Placeholder 2"/>
          <p:cNvSpPr>
            <a:spLocks noGrp="1"/>
          </p:cNvSpPr>
          <p:nvPr>
            <p:ph idx="1"/>
          </p:nvPr>
        </p:nvSpPr>
        <p:spPr/>
        <p:txBody>
          <a:bodyPr/>
          <a:lstStyle/>
          <a:p>
            <a:pPr>
              <a:lnSpc>
                <a:spcPct val="150000"/>
              </a:lnSpc>
            </a:pPr>
            <a:r>
              <a:rPr lang="en-US" dirty="0" smtClean="0"/>
              <a:t>To promote the intellectual growth of the individual.</a:t>
            </a:r>
          </a:p>
          <a:p>
            <a:pPr>
              <a:lnSpc>
                <a:spcPct val="150000"/>
              </a:lnSpc>
            </a:pPr>
            <a:r>
              <a:rPr lang="en-US" dirty="0" smtClean="0"/>
              <a:t>To educate the competent person.</a:t>
            </a:r>
            <a:endParaRPr lang="en-US" dirty="0"/>
          </a:p>
        </p:txBody>
      </p:sp>
    </p:spTree>
    <p:extLst>
      <p:ext uri="{BB962C8B-B14F-4D97-AF65-F5344CB8AC3E}">
        <p14:creationId xmlns:p14="http://schemas.microsoft.com/office/powerpoint/2010/main" val="30780716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Essentialism and Teacher</a:t>
            </a:r>
            <a:endParaRPr lang="en-US" b="1" dirty="0"/>
          </a:p>
        </p:txBody>
      </p:sp>
      <p:sp>
        <p:nvSpPr>
          <p:cNvPr id="3" name="Content Placeholder 2"/>
          <p:cNvSpPr>
            <a:spLocks noGrp="1"/>
          </p:cNvSpPr>
          <p:nvPr>
            <p:ph idx="1"/>
          </p:nvPr>
        </p:nvSpPr>
        <p:spPr/>
        <p:txBody>
          <a:bodyPr/>
          <a:lstStyle/>
          <a:p>
            <a:pPr>
              <a:lnSpc>
                <a:spcPct val="150000"/>
              </a:lnSpc>
            </a:pPr>
            <a:r>
              <a:rPr lang="en-US" dirty="0" smtClean="0"/>
              <a:t>The teacher is considered as:</a:t>
            </a:r>
          </a:p>
          <a:p>
            <a:pPr>
              <a:lnSpc>
                <a:spcPct val="150000"/>
              </a:lnSpc>
            </a:pPr>
            <a:r>
              <a:rPr lang="en-US" dirty="0" smtClean="0"/>
              <a:t>Master of particular subject</a:t>
            </a:r>
          </a:p>
          <a:p>
            <a:pPr>
              <a:lnSpc>
                <a:spcPct val="150000"/>
              </a:lnSpc>
            </a:pPr>
            <a:r>
              <a:rPr lang="en-US" dirty="0" smtClean="0"/>
              <a:t>The teacher has authority.</a:t>
            </a:r>
          </a:p>
          <a:p>
            <a:pPr>
              <a:lnSpc>
                <a:spcPct val="150000"/>
              </a:lnSpc>
            </a:pPr>
            <a:r>
              <a:rPr lang="en-US" dirty="0" smtClean="0"/>
              <a:t>Loyal for duty.</a:t>
            </a:r>
          </a:p>
          <a:p>
            <a:pPr>
              <a:lnSpc>
                <a:spcPct val="150000"/>
              </a:lnSpc>
            </a:pPr>
            <a:endParaRPr lang="en-US" dirty="0"/>
          </a:p>
        </p:txBody>
      </p:sp>
    </p:spTree>
    <p:extLst>
      <p:ext uri="{BB962C8B-B14F-4D97-AF65-F5344CB8AC3E}">
        <p14:creationId xmlns:p14="http://schemas.microsoft.com/office/powerpoint/2010/main" val="36874863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Pragmatism (Traditional Philosophy)</a:t>
            </a:r>
            <a:endParaRPr lang="en-US" b="1" dirty="0"/>
          </a:p>
        </p:txBody>
      </p:sp>
      <p:sp>
        <p:nvSpPr>
          <p:cNvPr id="3" name="Content Placeholder 2"/>
          <p:cNvSpPr>
            <a:spLocks noGrp="1"/>
          </p:cNvSpPr>
          <p:nvPr>
            <p:ph idx="1"/>
          </p:nvPr>
        </p:nvSpPr>
        <p:spPr>
          <a:xfrm>
            <a:off x="838200" y="1838504"/>
            <a:ext cx="10515600" cy="4351338"/>
          </a:xfrm>
        </p:spPr>
        <p:txBody>
          <a:bodyPr/>
          <a:lstStyle/>
          <a:p>
            <a:pPr algn="just">
              <a:lnSpc>
                <a:spcPct val="150000"/>
              </a:lnSpc>
            </a:pPr>
            <a:r>
              <a:rPr lang="en-US" dirty="0" smtClean="0"/>
              <a:t>Pragmatism is midway between idealism and naturalism.</a:t>
            </a:r>
          </a:p>
          <a:p>
            <a:pPr algn="just">
              <a:lnSpc>
                <a:spcPct val="150000"/>
              </a:lnSpc>
            </a:pPr>
            <a:r>
              <a:rPr lang="en-US" dirty="0" smtClean="0"/>
              <a:t>According to James, the term ‘pragmatism’ is derived from Greek word ‘pragma’ which means practical, practice, action or activity.</a:t>
            </a:r>
          </a:p>
          <a:p>
            <a:pPr algn="just">
              <a:lnSpc>
                <a:spcPct val="150000"/>
              </a:lnSpc>
            </a:pPr>
            <a:r>
              <a:rPr lang="en-US" dirty="0" smtClean="0"/>
              <a:t> It is an American philosophy and practical approach.</a:t>
            </a:r>
            <a:endParaRPr lang="en-US" dirty="0"/>
          </a:p>
        </p:txBody>
      </p:sp>
    </p:spTree>
    <p:extLst>
      <p:ext uri="{BB962C8B-B14F-4D97-AF65-F5344CB8AC3E}">
        <p14:creationId xmlns:p14="http://schemas.microsoft.com/office/powerpoint/2010/main" val="24581247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Exponents</a:t>
            </a:r>
            <a:endParaRPr lang="en-US" b="1" dirty="0"/>
          </a:p>
        </p:txBody>
      </p:sp>
      <p:sp>
        <p:nvSpPr>
          <p:cNvPr id="3" name="Content Placeholder 2"/>
          <p:cNvSpPr>
            <a:spLocks noGrp="1"/>
          </p:cNvSpPr>
          <p:nvPr>
            <p:ph idx="1"/>
          </p:nvPr>
        </p:nvSpPr>
        <p:spPr/>
        <p:txBody>
          <a:bodyPr/>
          <a:lstStyle/>
          <a:p>
            <a:pPr>
              <a:lnSpc>
                <a:spcPct val="150000"/>
              </a:lnSpc>
            </a:pPr>
            <a:r>
              <a:rPr lang="en-US" dirty="0" smtClean="0"/>
              <a:t>John Dewey</a:t>
            </a:r>
          </a:p>
          <a:p>
            <a:pPr>
              <a:lnSpc>
                <a:spcPct val="150000"/>
              </a:lnSpc>
            </a:pPr>
            <a:r>
              <a:rPr lang="en-US" dirty="0" smtClean="0"/>
              <a:t>William James</a:t>
            </a:r>
          </a:p>
          <a:p>
            <a:pPr>
              <a:lnSpc>
                <a:spcPct val="150000"/>
              </a:lnSpc>
            </a:pPr>
            <a:r>
              <a:rPr lang="en-US" dirty="0" smtClean="0"/>
              <a:t>Charles Pierce</a:t>
            </a:r>
          </a:p>
          <a:p>
            <a:pPr>
              <a:lnSpc>
                <a:spcPct val="150000"/>
              </a:lnSpc>
            </a:pPr>
            <a:r>
              <a:rPr lang="en-US" dirty="0" smtClean="0"/>
              <a:t>Kilpatrick</a:t>
            </a:r>
            <a:endParaRPr lang="en-US" dirty="0"/>
          </a:p>
        </p:txBody>
      </p:sp>
    </p:spTree>
    <p:extLst>
      <p:ext uri="{BB962C8B-B14F-4D97-AF65-F5344CB8AC3E}">
        <p14:creationId xmlns:p14="http://schemas.microsoft.com/office/powerpoint/2010/main" val="2634968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Basic principles of Pragmatism</a:t>
            </a:r>
            <a:endParaRPr lang="en-US" b="1" dirty="0"/>
          </a:p>
        </p:txBody>
      </p:sp>
      <p:sp>
        <p:nvSpPr>
          <p:cNvPr id="3" name="Content Placeholder 2"/>
          <p:cNvSpPr>
            <a:spLocks noGrp="1"/>
          </p:cNvSpPr>
          <p:nvPr>
            <p:ph idx="1"/>
          </p:nvPr>
        </p:nvSpPr>
        <p:spPr/>
        <p:txBody>
          <a:bodyPr/>
          <a:lstStyle/>
          <a:p>
            <a:pPr algn="just">
              <a:lnSpc>
                <a:spcPct val="150000"/>
              </a:lnSpc>
            </a:pPr>
            <a:r>
              <a:rPr lang="en-US" dirty="0" smtClean="0"/>
              <a:t>Truth is not absolute. It changes according to time.</a:t>
            </a:r>
          </a:p>
          <a:p>
            <a:pPr algn="just">
              <a:lnSpc>
                <a:spcPct val="150000"/>
              </a:lnSpc>
            </a:pPr>
            <a:r>
              <a:rPr lang="en-US" dirty="0" smtClean="0"/>
              <a:t>The work gives satisfaction because it is practical and useful.</a:t>
            </a:r>
          </a:p>
          <a:p>
            <a:pPr algn="just">
              <a:lnSpc>
                <a:spcPct val="150000"/>
              </a:lnSpc>
            </a:pPr>
            <a:r>
              <a:rPr lang="en-US" dirty="0" smtClean="0"/>
              <a:t>Knowledge is based on activity.</a:t>
            </a:r>
          </a:p>
          <a:p>
            <a:pPr algn="just">
              <a:lnSpc>
                <a:spcPct val="150000"/>
              </a:lnSpc>
            </a:pPr>
            <a:r>
              <a:rPr lang="en-US" dirty="0" smtClean="0"/>
              <a:t>Aims of life are not fixed because truth is changeable</a:t>
            </a:r>
            <a:endParaRPr lang="en-US" dirty="0"/>
          </a:p>
        </p:txBody>
      </p:sp>
    </p:spTree>
    <p:extLst>
      <p:ext uri="{BB962C8B-B14F-4D97-AF65-F5344CB8AC3E}">
        <p14:creationId xmlns:p14="http://schemas.microsoft.com/office/powerpoint/2010/main" val="29998309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Pragmatism in Education</a:t>
            </a:r>
            <a:endParaRPr lang="en-US" b="1" dirty="0"/>
          </a:p>
        </p:txBody>
      </p:sp>
      <p:sp>
        <p:nvSpPr>
          <p:cNvPr id="3" name="Content Placeholder 2"/>
          <p:cNvSpPr>
            <a:spLocks noGrp="1"/>
          </p:cNvSpPr>
          <p:nvPr>
            <p:ph idx="1"/>
          </p:nvPr>
        </p:nvSpPr>
        <p:spPr/>
        <p:txBody>
          <a:bodyPr/>
          <a:lstStyle/>
          <a:p>
            <a:pPr algn="just">
              <a:lnSpc>
                <a:spcPct val="150000"/>
              </a:lnSpc>
            </a:pPr>
            <a:r>
              <a:rPr lang="en-US" dirty="0" smtClean="0"/>
              <a:t>Education is a social necessity.</a:t>
            </a:r>
          </a:p>
          <a:p>
            <a:pPr algn="just">
              <a:lnSpc>
                <a:spcPct val="150000"/>
              </a:lnSpc>
            </a:pPr>
            <a:r>
              <a:rPr lang="en-US" dirty="0" smtClean="0"/>
              <a:t>Progressive education</a:t>
            </a:r>
          </a:p>
          <a:p>
            <a:pPr algn="just">
              <a:lnSpc>
                <a:spcPct val="150000"/>
              </a:lnSpc>
            </a:pPr>
            <a:r>
              <a:rPr lang="en-US" dirty="0" smtClean="0"/>
              <a:t>Freedom of individuals</a:t>
            </a:r>
          </a:p>
          <a:p>
            <a:pPr algn="just">
              <a:lnSpc>
                <a:spcPct val="150000"/>
              </a:lnSpc>
            </a:pPr>
            <a:r>
              <a:rPr lang="en-US" dirty="0" smtClean="0"/>
              <a:t>Education is a continuous process.</a:t>
            </a:r>
            <a:endParaRPr lang="en-US" dirty="0"/>
          </a:p>
        </p:txBody>
      </p:sp>
    </p:spTree>
    <p:extLst>
      <p:ext uri="{BB962C8B-B14F-4D97-AF65-F5344CB8AC3E}">
        <p14:creationId xmlns:p14="http://schemas.microsoft.com/office/powerpoint/2010/main" val="4950499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8352" y="378004"/>
            <a:ext cx="10515600" cy="1325563"/>
          </a:xfrm>
        </p:spPr>
        <p:txBody>
          <a:bodyPr>
            <a:normAutofit fontScale="90000"/>
          </a:bodyPr>
          <a:lstStyle/>
          <a:p>
            <a:pPr algn="ctr"/>
            <a:r>
              <a:rPr lang="en-US" dirty="0" smtClean="0"/>
              <a:t/>
            </a:r>
            <a:br>
              <a:rPr lang="en-US" dirty="0" smtClean="0"/>
            </a:br>
            <a:r>
              <a:rPr lang="en-US" sz="6000" b="1" dirty="0" smtClean="0"/>
              <a:t>Progressivism</a:t>
            </a:r>
            <a:r>
              <a:rPr lang="en-US" dirty="0" smtClean="0"/>
              <a:t/>
            </a:r>
            <a:br>
              <a:rPr lang="en-US" dirty="0" smtClean="0"/>
            </a:br>
            <a:endParaRPr lang="en-US" dirty="0"/>
          </a:p>
        </p:txBody>
      </p:sp>
      <p:sp>
        <p:nvSpPr>
          <p:cNvPr id="3" name="Content Placeholder 2"/>
          <p:cNvSpPr>
            <a:spLocks noGrp="1"/>
          </p:cNvSpPr>
          <p:nvPr>
            <p:ph idx="1"/>
          </p:nvPr>
        </p:nvSpPr>
        <p:spPr/>
        <p:txBody>
          <a:bodyPr>
            <a:normAutofit/>
          </a:bodyPr>
          <a:lstStyle/>
          <a:p>
            <a:pPr algn="just">
              <a:lnSpc>
                <a:spcPct val="150000"/>
              </a:lnSpc>
            </a:pPr>
            <a:r>
              <a:rPr lang="en-US" dirty="0" smtClean="0"/>
              <a:t>Progressivism is a modern philosophy. It is developed from pragmatism. It is also known as progressive education. Progressivism philosophy focuses that all learning should revolves around the child’s interest and needs.</a:t>
            </a:r>
          </a:p>
        </p:txBody>
      </p:sp>
    </p:spTree>
    <p:extLst>
      <p:ext uri="{BB962C8B-B14F-4D97-AF65-F5344CB8AC3E}">
        <p14:creationId xmlns:p14="http://schemas.microsoft.com/office/powerpoint/2010/main" val="25923297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Pragmatism and Aims of Education</a:t>
            </a:r>
            <a:endParaRPr lang="en-US" b="1" dirty="0"/>
          </a:p>
        </p:txBody>
      </p:sp>
      <p:sp>
        <p:nvSpPr>
          <p:cNvPr id="3" name="Content Placeholder 2"/>
          <p:cNvSpPr>
            <a:spLocks noGrp="1"/>
          </p:cNvSpPr>
          <p:nvPr>
            <p:ph idx="1"/>
          </p:nvPr>
        </p:nvSpPr>
        <p:spPr/>
        <p:txBody>
          <a:bodyPr/>
          <a:lstStyle/>
          <a:p>
            <a:pPr>
              <a:lnSpc>
                <a:spcPct val="150000"/>
              </a:lnSpc>
            </a:pPr>
            <a:r>
              <a:rPr lang="en-US" dirty="0" smtClean="0"/>
              <a:t>Continuous growth</a:t>
            </a:r>
          </a:p>
          <a:p>
            <a:pPr>
              <a:lnSpc>
                <a:spcPct val="150000"/>
              </a:lnSpc>
            </a:pPr>
            <a:r>
              <a:rPr lang="en-US" dirty="0" smtClean="0"/>
              <a:t>Social efficiency</a:t>
            </a:r>
          </a:p>
          <a:p>
            <a:pPr>
              <a:lnSpc>
                <a:spcPct val="150000"/>
              </a:lnSpc>
            </a:pPr>
            <a:r>
              <a:rPr lang="en-US" dirty="0" smtClean="0"/>
              <a:t>Personal and social adjustment</a:t>
            </a:r>
          </a:p>
          <a:p>
            <a:pPr>
              <a:lnSpc>
                <a:spcPct val="150000"/>
              </a:lnSpc>
            </a:pPr>
            <a:r>
              <a:rPr lang="en-US" dirty="0" smtClean="0"/>
              <a:t>Harmonious development of an individual.</a:t>
            </a:r>
            <a:endParaRPr lang="en-US" dirty="0"/>
          </a:p>
        </p:txBody>
      </p:sp>
    </p:spTree>
    <p:extLst>
      <p:ext uri="{BB962C8B-B14F-4D97-AF65-F5344CB8AC3E}">
        <p14:creationId xmlns:p14="http://schemas.microsoft.com/office/powerpoint/2010/main" val="8107766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Pragmatism and Curriculum</a:t>
            </a:r>
            <a:endParaRPr lang="en-US" b="1" dirty="0"/>
          </a:p>
        </p:txBody>
      </p:sp>
      <p:sp>
        <p:nvSpPr>
          <p:cNvPr id="3" name="Content Placeholder 2"/>
          <p:cNvSpPr>
            <a:spLocks noGrp="1"/>
          </p:cNvSpPr>
          <p:nvPr>
            <p:ph idx="1"/>
          </p:nvPr>
        </p:nvSpPr>
        <p:spPr/>
        <p:txBody>
          <a:bodyPr/>
          <a:lstStyle/>
          <a:p>
            <a:r>
              <a:rPr lang="en-US" dirty="0" smtClean="0"/>
              <a:t>Interest of child</a:t>
            </a:r>
          </a:p>
          <a:p>
            <a:r>
              <a:rPr lang="en-US" dirty="0" smtClean="0"/>
              <a:t>Organization</a:t>
            </a:r>
          </a:p>
          <a:p>
            <a:r>
              <a:rPr lang="en-US" dirty="0" smtClean="0"/>
              <a:t>Activity and experience of child</a:t>
            </a:r>
          </a:p>
          <a:p>
            <a:r>
              <a:rPr lang="en-US" dirty="0" smtClean="0"/>
              <a:t>Integration</a:t>
            </a:r>
          </a:p>
          <a:p>
            <a:endParaRPr lang="en-US" dirty="0"/>
          </a:p>
        </p:txBody>
      </p:sp>
    </p:spTree>
    <p:extLst>
      <p:ext uri="{BB962C8B-B14F-4D97-AF65-F5344CB8AC3E}">
        <p14:creationId xmlns:p14="http://schemas.microsoft.com/office/powerpoint/2010/main" val="11463598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smtClean="0"/>
              <a:t>Pragmatism and Methods of Teaching</a:t>
            </a:r>
            <a:endParaRPr lang="en-US" b="1" dirty="0"/>
          </a:p>
        </p:txBody>
      </p:sp>
      <p:sp>
        <p:nvSpPr>
          <p:cNvPr id="3" name="Content Placeholder 2"/>
          <p:cNvSpPr>
            <a:spLocks noGrp="1"/>
          </p:cNvSpPr>
          <p:nvPr>
            <p:ph idx="1"/>
          </p:nvPr>
        </p:nvSpPr>
        <p:spPr/>
        <p:txBody>
          <a:bodyPr/>
          <a:lstStyle/>
          <a:p>
            <a:pPr>
              <a:lnSpc>
                <a:spcPct val="150000"/>
              </a:lnSpc>
            </a:pPr>
            <a:r>
              <a:rPr lang="en-US" dirty="0" smtClean="0"/>
              <a:t>Activity method</a:t>
            </a:r>
          </a:p>
          <a:p>
            <a:pPr>
              <a:lnSpc>
                <a:spcPct val="150000"/>
              </a:lnSpc>
            </a:pPr>
            <a:r>
              <a:rPr lang="en-US" dirty="0" smtClean="0"/>
              <a:t>Experiment method</a:t>
            </a:r>
          </a:p>
          <a:p>
            <a:pPr>
              <a:lnSpc>
                <a:spcPct val="150000"/>
              </a:lnSpc>
            </a:pPr>
            <a:endParaRPr lang="en-US" dirty="0"/>
          </a:p>
        </p:txBody>
      </p:sp>
    </p:spTree>
    <p:extLst>
      <p:ext uri="{BB962C8B-B14F-4D97-AF65-F5344CB8AC3E}">
        <p14:creationId xmlns:p14="http://schemas.microsoft.com/office/powerpoint/2010/main" val="18719131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t/>
            </a:r>
            <a:br>
              <a:rPr lang="en-US" b="1" dirty="0" smtClean="0"/>
            </a:br>
            <a:r>
              <a:rPr lang="en-US" sz="6000" b="1" dirty="0" smtClean="0"/>
              <a:t>Progressivism</a:t>
            </a:r>
            <a:r>
              <a:rPr lang="en-US" dirty="0" smtClean="0"/>
              <a:t/>
            </a:r>
            <a:br>
              <a:rPr lang="en-US" dirty="0" smtClean="0"/>
            </a:br>
            <a:endParaRPr lang="en-US" dirty="0"/>
          </a:p>
        </p:txBody>
      </p:sp>
      <p:sp>
        <p:nvSpPr>
          <p:cNvPr id="3" name="Content Placeholder 2"/>
          <p:cNvSpPr>
            <a:spLocks noGrp="1"/>
          </p:cNvSpPr>
          <p:nvPr>
            <p:ph idx="1"/>
          </p:nvPr>
        </p:nvSpPr>
        <p:spPr/>
        <p:txBody>
          <a:bodyPr/>
          <a:lstStyle/>
          <a:p>
            <a:pPr>
              <a:lnSpc>
                <a:spcPct val="150000"/>
              </a:lnSpc>
            </a:pPr>
            <a:r>
              <a:rPr lang="en-US" sz="3600" b="1" dirty="0" smtClean="0"/>
              <a:t>Chief Exponents</a:t>
            </a:r>
          </a:p>
          <a:p>
            <a:pPr>
              <a:lnSpc>
                <a:spcPct val="150000"/>
              </a:lnSpc>
            </a:pPr>
            <a:r>
              <a:rPr lang="en-US" dirty="0" smtClean="0"/>
              <a:t>Jane Adams</a:t>
            </a:r>
          </a:p>
          <a:p>
            <a:pPr>
              <a:lnSpc>
                <a:spcPct val="150000"/>
              </a:lnSpc>
            </a:pPr>
            <a:r>
              <a:rPr lang="en-US" dirty="0" smtClean="0"/>
              <a:t>George Counts</a:t>
            </a:r>
          </a:p>
          <a:p>
            <a:pPr>
              <a:lnSpc>
                <a:spcPct val="150000"/>
              </a:lnSpc>
            </a:pPr>
            <a:r>
              <a:rPr lang="en-US" dirty="0" smtClean="0"/>
              <a:t>William James</a:t>
            </a:r>
          </a:p>
          <a:p>
            <a:pPr>
              <a:lnSpc>
                <a:spcPct val="150000"/>
              </a:lnSpc>
            </a:pPr>
            <a:r>
              <a:rPr lang="en-US" dirty="0" smtClean="0"/>
              <a:t>William O. </a:t>
            </a:r>
            <a:r>
              <a:rPr lang="en-US" dirty="0" err="1" smtClean="0"/>
              <a:t>Stanely</a:t>
            </a:r>
            <a:endParaRPr lang="en-US" dirty="0" smtClean="0"/>
          </a:p>
          <a:p>
            <a:endParaRPr lang="en-US" dirty="0"/>
          </a:p>
        </p:txBody>
      </p:sp>
    </p:spTree>
    <p:extLst>
      <p:ext uri="{BB962C8B-B14F-4D97-AF65-F5344CB8AC3E}">
        <p14:creationId xmlns:p14="http://schemas.microsoft.com/office/powerpoint/2010/main" val="30603477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smtClean="0"/>
              <a:t/>
            </a:r>
            <a:br>
              <a:rPr lang="en-US" b="1" dirty="0" smtClean="0"/>
            </a:br>
            <a:r>
              <a:rPr lang="en-US" sz="6000" b="1" dirty="0" smtClean="0"/>
              <a:t>Progressivism and Aims of Education</a:t>
            </a:r>
            <a:br>
              <a:rPr lang="en-US" sz="6000" b="1" dirty="0" smtClean="0"/>
            </a:br>
            <a:endParaRPr lang="en-US" sz="6000" b="1" dirty="0"/>
          </a:p>
        </p:txBody>
      </p:sp>
      <p:sp>
        <p:nvSpPr>
          <p:cNvPr id="3" name="Content Placeholder 2"/>
          <p:cNvSpPr>
            <a:spLocks noGrp="1"/>
          </p:cNvSpPr>
          <p:nvPr>
            <p:ph idx="1"/>
          </p:nvPr>
        </p:nvSpPr>
        <p:spPr/>
        <p:txBody>
          <a:bodyPr>
            <a:normAutofit/>
          </a:bodyPr>
          <a:lstStyle/>
          <a:p>
            <a:pPr>
              <a:lnSpc>
                <a:spcPct val="150000"/>
              </a:lnSpc>
            </a:pPr>
            <a:r>
              <a:rPr lang="en-US" sz="3200" dirty="0" smtClean="0"/>
              <a:t>They want to keep students more active.</a:t>
            </a:r>
          </a:p>
          <a:p>
            <a:pPr>
              <a:lnSpc>
                <a:spcPct val="150000"/>
              </a:lnSpc>
            </a:pPr>
            <a:r>
              <a:rPr lang="en-US" sz="3200" dirty="0" smtClean="0"/>
              <a:t>Give students practical knowledge.</a:t>
            </a:r>
          </a:p>
          <a:p>
            <a:pPr>
              <a:lnSpc>
                <a:spcPct val="150000"/>
              </a:lnSpc>
            </a:pPr>
            <a:r>
              <a:rPr lang="en-US" sz="3200" dirty="0" smtClean="0"/>
              <a:t>Promote cultural values.</a:t>
            </a:r>
          </a:p>
          <a:p>
            <a:pPr>
              <a:lnSpc>
                <a:spcPct val="150000"/>
              </a:lnSpc>
            </a:pPr>
            <a:r>
              <a:rPr lang="en-US" sz="3200" dirty="0" smtClean="0"/>
              <a:t>Promote democratic social living.</a:t>
            </a:r>
          </a:p>
          <a:p>
            <a:endParaRPr lang="en-US" sz="3200" dirty="0" smtClean="0"/>
          </a:p>
          <a:p>
            <a:pPr marL="0" indent="0">
              <a:buNone/>
            </a:pPr>
            <a:endParaRPr lang="en-US" sz="3200" dirty="0" smtClean="0"/>
          </a:p>
          <a:p>
            <a:pPr marL="0" indent="0">
              <a:buNone/>
            </a:pPr>
            <a:endParaRPr lang="en-US" sz="3200" b="1" dirty="0"/>
          </a:p>
        </p:txBody>
      </p:sp>
    </p:spTree>
    <p:extLst>
      <p:ext uri="{BB962C8B-B14F-4D97-AF65-F5344CB8AC3E}">
        <p14:creationId xmlns:p14="http://schemas.microsoft.com/office/powerpoint/2010/main" val="5230170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sz="5400" b="1" dirty="0" smtClean="0"/>
              <a:t/>
            </a:r>
            <a:br>
              <a:rPr lang="en-US" sz="5400" b="1" dirty="0" smtClean="0"/>
            </a:br>
            <a:r>
              <a:rPr lang="en-US" sz="5400" b="1" dirty="0" smtClean="0"/>
              <a:t>Progressivism and Process of Teaching</a:t>
            </a:r>
            <a:br>
              <a:rPr lang="en-US" sz="5400" b="1" dirty="0" smtClean="0"/>
            </a:br>
            <a:endParaRPr lang="en-US" sz="5400" b="1" dirty="0"/>
          </a:p>
        </p:txBody>
      </p:sp>
      <p:sp>
        <p:nvSpPr>
          <p:cNvPr id="3" name="Content Placeholder 2"/>
          <p:cNvSpPr>
            <a:spLocks noGrp="1"/>
          </p:cNvSpPr>
          <p:nvPr>
            <p:ph idx="1"/>
          </p:nvPr>
        </p:nvSpPr>
        <p:spPr/>
        <p:txBody>
          <a:bodyPr>
            <a:normAutofit/>
          </a:bodyPr>
          <a:lstStyle/>
          <a:p>
            <a:pPr>
              <a:lnSpc>
                <a:spcPct val="150000"/>
              </a:lnSpc>
            </a:pPr>
            <a:r>
              <a:rPr lang="en-US" dirty="0" smtClean="0"/>
              <a:t>Student</a:t>
            </a:r>
          </a:p>
          <a:p>
            <a:pPr>
              <a:lnSpc>
                <a:spcPct val="150000"/>
              </a:lnSpc>
            </a:pPr>
            <a:r>
              <a:rPr lang="en-US" dirty="0" smtClean="0"/>
              <a:t>Teacher</a:t>
            </a:r>
            <a:endParaRPr lang="en-US" dirty="0"/>
          </a:p>
        </p:txBody>
      </p:sp>
    </p:spTree>
    <p:extLst>
      <p:ext uri="{BB962C8B-B14F-4D97-AF65-F5344CB8AC3E}">
        <p14:creationId xmlns:p14="http://schemas.microsoft.com/office/powerpoint/2010/main" val="25603859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smtClean="0"/>
              <a:t>Progressivism and Process of Teaching</a:t>
            </a:r>
            <a:endParaRPr lang="en-US" sz="5400" b="1" dirty="0"/>
          </a:p>
        </p:txBody>
      </p:sp>
      <p:sp>
        <p:nvSpPr>
          <p:cNvPr id="3" name="Content Placeholder 2"/>
          <p:cNvSpPr>
            <a:spLocks noGrp="1"/>
          </p:cNvSpPr>
          <p:nvPr>
            <p:ph idx="1"/>
          </p:nvPr>
        </p:nvSpPr>
        <p:spPr/>
        <p:txBody>
          <a:bodyPr/>
          <a:lstStyle/>
          <a:p>
            <a:r>
              <a:rPr lang="en-US" sz="3600" b="1" dirty="0" smtClean="0"/>
              <a:t>Student</a:t>
            </a:r>
          </a:p>
          <a:p>
            <a:pPr algn="just">
              <a:lnSpc>
                <a:spcPct val="150000"/>
              </a:lnSpc>
            </a:pPr>
            <a:r>
              <a:rPr lang="en-US" dirty="0" smtClean="0"/>
              <a:t>This philology gives more importance to students in teaching learning process.</a:t>
            </a:r>
          </a:p>
          <a:p>
            <a:pPr algn="just">
              <a:lnSpc>
                <a:spcPct val="150000"/>
              </a:lnSpc>
            </a:pPr>
            <a:r>
              <a:rPr lang="en-US" dirty="0" smtClean="0"/>
              <a:t>Students are active participants.</a:t>
            </a:r>
          </a:p>
          <a:p>
            <a:pPr algn="just">
              <a:lnSpc>
                <a:spcPct val="150000"/>
              </a:lnSpc>
            </a:pPr>
            <a:r>
              <a:rPr lang="en-US" dirty="0" smtClean="0"/>
              <a:t>According to progressivism, education is for students; they are not for education</a:t>
            </a:r>
            <a:endParaRPr lang="en-US" dirty="0"/>
          </a:p>
        </p:txBody>
      </p:sp>
    </p:spTree>
    <p:extLst>
      <p:ext uri="{BB962C8B-B14F-4D97-AF65-F5344CB8AC3E}">
        <p14:creationId xmlns:p14="http://schemas.microsoft.com/office/powerpoint/2010/main" val="31417635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smtClean="0"/>
              <a:t>Progressivism and Process of Teaching</a:t>
            </a:r>
            <a:endParaRPr lang="en-US" sz="5400" dirty="0"/>
          </a:p>
        </p:txBody>
      </p:sp>
      <p:sp>
        <p:nvSpPr>
          <p:cNvPr id="3" name="Content Placeholder 2"/>
          <p:cNvSpPr>
            <a:spLocks noGrp="1"/>
          </p:cNvSpPr>
          <p:nvPr>
            <p:ph idx="1"/>
          </p:nvPr>
        </p:nvSpPr>
        <p:spPr/>
        <p:txBody>
          <a:bodyPr>
            <a:normAutofit/>
          </a:bodyPr>
          <a:lstStyle/>
          <a:p>
            <a:r>
              <a:rPr lang="en-US" sz="3600" b="1" dirty="0" smtClean="0"/>
              <a:t>Teacher</a:t>
            </a:r>
          </a:p>
          <a:p>
            <a:pPr algn="just">
              <a:lnSpc>
                <a:spcPct val="150000"/>
              </a:lnSpc>
            </a:pPr>
            <a:r>
              <a:rPr lang="en-US" sz="3600" dirty="0" smtClean="0"/>
              <a:t>The role of teacher is like a guide and counsellor.</a:t>
            </a:r>
          </a:p>
          <a:p>
            <a:pPr algn="just">
              <a:lnSpc>
                <a:spcPct val="150000"/>
              </a:lnSpc>
            </a:pPr>
            <a:r>
              <a:rPr lang="en-US" sz="3600" dirty="0" smtClean="0"/>
              <a:t>He motivates the students to know the value of different things.</a:t>
            </a:r>
          </a:p>
          <a:p>
            <a:pPr algn="just">
              <a:lnSpc>
                <a:spcPct val="150000"/>
              </a:lnSpc>
            </a:pPr>
            <a:r>
              <a:rPr lang="en-US" sz="3600" dirty="0" smtClean="0"/>
              <a:t>He offers his services when students need.</a:t>
            </a:r>
          </a:p>
          <a:p>
            <a:pPr algn="just">
              <a:lnSpc>
                <a:spcPct val="150000"/>
              </a:lnSpc>
            </a:pPr>
            <a:endParaRPr lang="en-US" sz="3600" dirty="0"/>
          </a:p>
        </p:txBody>
      </p:sp>
    </p:spTree>
    <p:extLst>
      <p:ext uri="{BB962C8B-B14F-4D97-AF65-F5344CB8AC3E}">
        <p14:creationId xmlns:p14="http://schemas.microsoft.com/office/powerpoint/2010/main" val="27686178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5400" b="1" dirty="0" smtClean="0"/>
              <a:t>Progressivism and Curriculum</a:t>
            </a:r>
            <a:endParaRPr lang="en-US" sz="5400" b="1" dirty="0"/>
          </a:p>
        </p:txBody>
      </p:sp>
      <p:sp>
        <p:nvSpPr>
          <p:cNvPr id="3" name="Content Placeholder 2"/>
          <p:cNvSpPr>
            <a:spLocks noGrp="1"/>
          </p:cNvSpPr>
          <p:nvPr>
            <p:ph idx="1"/>
          </p:nvPr>
        </p:nvSpPr>
        <p:spPr/>
        <p:txBody>
          <a:bodyPr/>
          <a:lstStyle/>
          <a:p>
            <a:r>
              <a:rPr lang="en-US" dirty="0" smtClean="0"/>
              <a:t>The progressivism curriculum is child centered</a:t>
            </a:r>
            <a:endParaRPr lang="en-US" dirty="0"/>
          </a:p>
        </p:txBody>
      </p:sp>
    </p:spTree>
    <p:extLst>
      <p:ext uri="{BB962C8B-B14F-4D97-AF65-F5344CB8AC3E}">
        <p14:creationId xmlns:p14="http://schemas.microsoft.com/office/powerpoint/2010/main" val="17348206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TotalTime>
  <Words>855</Words>
  <Application>Microsoft Office PowerPoint</Application>
  <PresentationFormat>Widescreen</PresentationFormat>
  <Paragraphs>142</Paragraphs>
  <Slides>32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32</vt:i4>
      </vt:variant>
    </vt:vector>
  </HeadingPairs>
  <TitlesOfParts>
    <vt:vector size="36" baseType="lpstr">
      <vt:lpstr>Arial</vt:lpstr>
      <vt:lpstr>Calibri</vt:lpstr>
      <vt:lpstr>Calibri Light</vt:lpstr>
      <vt:lpstr>Office Theme</vt:lpstr>
      <vt:lpstr>Philosophical Foundations (Modern Philosophies)</vt:lpstr>
      <vt:lpstr>Contents</vt:lpstr>
      <vt:lpstr> Progressivism </vt:lpstr>
      <vt:lpstr> Progressivism </vt:lpstr>
      <vt:lpstr> Progressivism and Aims of Education </vt:lpstr>
      <vt:lpstr> Progressivism and Process of Teaching </vt:lpstr>
      <vt:lpstr>Progressivism and Process of Teaching</vt:lpstr>
      <vt:lpstr>Progressivism and Process of Teaching</vt:lpstr>
      <vt:lpstr>Progressivism and Curriculum</vt:lpstr>
      <vt:lpstr>Progressivism and Teaching Methods</vt:lpstr>
      <vt:lpstr>Reconstructionism</vt:lpstr>
      <vt:lpstr>Principles of Reconstructionsim</vt:lpstr>
      <vt:lpstr>Reconstruction and Aims of Education</vt:lpstr>
      <vt:lpstr>Reconstructionism and Educational Process</vt:lpstr>
      <vt:lpstr>Teacher</vt:lpstr>
      <vt:lpstr>Curriculum</vt:lpstr>
      <vt:lpstr> Teaching Methods </vt:lpstr>
      <vt:lpstr>Reconstructionism and Student</vt:lpstr>
      <vt:lpstr> Experimentalism </vt:lpstr>
      <vt:lpstr>Curriculum</vt:lpstr>
      <vt:lpstr>Teachers Role</vt:lpstr>
      <vt:lpstr>Teaching Methods</vt:lpstr>
      <vt:lpstr>Essentialism</vt:lpstr>
      <vt:lpstr>Aims of Education</vt:lpstr>
      <vt:lpstr>Essentialism and Teacher</vt:lpstr>
      <vt:lpstr>Pragmatism (Traditional Philosophy)</vt:lpstr>
      <vt:lpstr>Exponents</vt:lpstr>
      <vt:lpstr>Basic principles of Pragmatism</vt:lpstr>
      <vt:lpstr>Pragmatism in Education</vt:lpstr>
      <vt:lpstr>Pragmatism and Aims of Education</vt:lpstr>
      <vt:lpstr>Pragmatism and Curriculum</vt:lpstr>
      <vt:lpstr>Pragmatism and Methods of Teaching</vt:lpstr>
    </vt:vector>
  </TitlesOfParts>
  <Company>PANWAR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Philosophical Foundations (Modern Philosophies)</dc:title>
  <dc:creator>Hope</dc:creator>
  <cp:lastModifiedBy>Hope</cp:lastModifiedBy>
  <cp:revision>45</cp:revision>
  <dcterms:created xsi:type="dcterms:W3CDTF">2020-01-07T04:46:29Z</dcterms:created>
  <dcterms:modified xsi:type="dcterms:W3CDTF">2020-01-30T07:09:31Z</dcterms:modified>
</cp:coreProperties>
</file>