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72B3437-DB40-4532-B508-3F4AA15E7A86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429502B-0016-4CBC-95BB-75163BCE641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Syed Zeshan Haider\Desktop\2000px-Bismillah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219200"/>
            <a:ext cx="3833531" cy="3724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75186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228600"/>
            <a:ext cx="7520940" cy="54864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Realism and </a:t>
            </a:r>
            <a:r>
              <a:rPr lang="en-US" b="1" dirty="0" smtClean="0">
                <a:solidFill>
                  <a:srgbClr val="FF0000"/>
                </a:solidFill>
              </a:rPr>
              <a:t>Curriculum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719628"/>
            <a:ext cx="7520940" cy="126157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/>
              <a:t>Developed according to Utility and Needs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Subjects concerning day to day activities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Main </a:t>
            </a:r>
            <a:r>
              <a:rPr lang="en-US" dirty="0"/>
              <a:t>subjects are – natural science, physical science, </a:t>
            </a:r>
            <a:r>
              <a:rPr lang="en-US" dirty="0" smtClean="0"/>
              <a:t>math</a:t>
            </a:r>
            <a:r>
              <a:rPr lang="en-US" dirty="0"/>
              <a:t>, geography, history,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84860" y="175260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Realism and the Teacher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84860" y="2319828"/>
            <a:ext cx="7901940" cy="26331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v"/>
            </a:pPr>
            <a:r>
              <a:rPr lang="en-US" dirty="0"/>
              <a:t>Supreme – brings the child in touch with external realities of life 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Imparts scientific knowledge in an easy and effective way 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Gets testing results that can help prove that the students are learning the </a:t>
            </a:r>
            <a:r>
              <a:rPr lang="en-US" dirty="0" smtClean="0"/>
              <a:t>material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A teacher should be educated and well versed with the customs of belief and rights and duties of people, and the trends. 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He must have full mastery of the knowledge of present life. 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He must be able to expose and guide the student towards the hard realities of life</a:t>
            </a:r>
            <a:r>
              <a:rPr lang="en-US" dirty="0" smtClean="0"/>
              <a:t>.</a:t>
            </a:r>
          </a:p>
          <a:p>
            <a:pPr>
              <a:buFont typeface="Wingdings" pitchFamily="2" charset="2"/>
              <a:buChar char="v"/>
            </a:pPr>
            <a:r>
              <a:rPr lang="en-US" dirty="0"/>
              <a:t>He needs to find out the interest of the child and to teach accordingly.</a:t>
            </a:r>
            <a:endParaRPr lang="en-US" dirty="0" smtClean="0"/>
          </a:p>
          <a:p>
            <a:pPr>
              <a:buFont typeface="Wingdings" pitchFamily="2" charset="2"/>
              <a:buChar char="v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6405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33400"/>
            <a:ext cx="5120640" cy="548640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Realism in the </a:t>
            </a:r>
            <a:r>
              <a:rPr lang="en-US" b="1" dirty="0" smtClean="0">
                <a:solidFill>
                  <a:srgbClr val="FF0000"/>
                </a:solidFill>
              </a:rPr>
              <a:t>Classroom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Healthy-Positive-Classroom-1024x5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1450975"/>
            <a:ext cx="7630485" cy="418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74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Realism in the Classroom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992151"/>
            <a:ext cx="7520940" cy="3579849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Focuses on the basics of reading, writing and arithmetic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Classroom environment is highly structured and organized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Education should prepare students for life in the real </a:t>
            </a:r>
            <a:r>
              <a:rPr lang="en-US" dirty="0" smtClean="0"/>
              <a:t>world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Realist teachers believe in the importance of experimental learning.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Students have to take a hands-on approach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Use of scientific investigation and senses in order to </a:t>
            </a:r>
            <a:r>
              <a:rPr lang="en-US" dirty="0" smtClean="0"/>
              <a:t>learn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Realist teachers should be experts in their subject-matter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Its values is based on universal laws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Realism is a Subject matter</a:t>
            </a:r>
          </a:p>
        </p:txBody>
      </p:sp>
    </p:spTree>
    <p:extLst>
      <p:ext uri="{BB962C8B-B14F-4D97-AF65-F5344CB8AC3E}">
        <p14:creationId xmlns:p14="http://schemas.microsoft.com/office/powerpoint/2010/main" val="24562249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520940" cy="2480772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6000" dirty="0">
                <a:ln/>
                <a:solidFill>
                  <a:schemeClr val="accent3"/>
                </a:solidFill>
              </a:rPr>
              <a:t>THANKS FOR LISTENING </a:t>
            </a:r>
          </a:p>
        </p:txBody>
      </p:sp>
    </p:spTree>
    <p:extLst>
      <p:ext uri="{BB962C8B-B14F-4D97-AF65-F5344CB8AC3E}">
        <p14:creationId xmlns:p14="http://schemas.microsoft.com/office/powerpoint/2010/main" val="13209655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Group members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9"/>
            <a:ext cx="3672840" cy="1947372"/>
          </a:xfrm>
        </p:spPr>
        <p:txBody>
          <a:bodyPr>
            <a:normAutofit lnSpcReduction="10000"/>
          </a:bodyPr>
          <a:lstStyle/>
          <a:p>
            <a:pPr marL="0" indent="0"/>
            <a:r>
              <a:rPr lang="en-US" dirty="0" smtClean="0"/>
              <a:t>Presented By:-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Muhammad Faisal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/>
              <a:t>Anam</a:t>
            </a:r>
            <a:r>
              <a:rPr lang="en-US" dirty="0" smtClean="0"/>
              <a:t> </a:t>
            </a:r>
            <a:r>
              <a:rPr lang="en-US" dirty="0" err="1" smtClean="0"/>
              <a:t>Zulfiquar</a:t>
            </a: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err="1" smtClean="0"/>
              <a:t>Iqra</a:t>
            </a:r>
            <a:r>
              <a:rPr lang="en-US" dirty="0" smtClean="0"/>
              <a:t>  Mustafa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/>
              <a:t>Aina</a:t>
            </a:r>
            <a:r>
              <a:rPr lang="en-US" dirty="0" smtClean="0"/>
              <a:t> </a:t>
            </a:r>
            <a:r>
              <a:rPr lang="en-US" dirty="0" err="1" smtClean="0"/>
              <a:t>Hashmi</a:t>
            </a:r>
            <a:endParaRPr lang="en-US" dirty="0" smtClean="0"/>
          </a:p>
          <a:p>
            <a:pPr>
              <a:buFont typeface="Wingdings" pitchFamily="2" charset="2"/>
              <a:buChar char="v"/>
            </a:pPr>
            <a:r>
              <a:rPr lang="en-US" dirty="0" err="1" smtClean="0"/>
              <a:t>Hamza</a:t>
            </a:r>
            <a:r>
              <a:rPr lang="en-US" dirty="0" smtClean="0"/>
              <a:t> </a:t>
            </a:r>
            <a:r>
              <a:rPr lang="en-US" dirty="0" err="1" smtClean="0"/>
              <a:t>Kharal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5029200" y="2658456"/>
            <a:ext cx="2362200" cy="80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/>
            <a:r>
              <a:rPr lang="en-US" dirty="0" smtClean="0"/>
              <a:t>Presented To:-</a:t>
            </a:r>
          </a:p>
          <a:p>
            <a:pPr>
              <a:buFont typeface="Wingdings" pitchFamily="2" charset="2"/>
              <a:buChar char="v"/>
            </a:pPr>
            <a:r>
              <a:rPr lang="en-US" dirty="0" err="1" smtClean="0"/>
              <a:t>Mis</a:t>
            </a:r>
            <a:r>
              <a:rPr lang="en-US" dirty="0" smtClean="0"/>
              <a:t> </a:t>
            </a:r>
            <a:r>
              <a:rPr lang="en-US" dirty="0" err="1" smtClean="0"/>
              <a:t>Latiba</a:t>
            </a:r>
            <a:r>
              <a:rPr lang="en-US" dirty="0" smtClean="0"/>
              <a:t> </a:t>
            </a:r>
            <a:r>
              <a:rPr lang="en-US" dirty="0" err="1" smtClean="0"/>
              <a:t>Khanam</a:t>
            </a:r>
            <a:endParaRPr lang="en-US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204460" y="3462828"/>
            <a:ext cx="2362200" cy="80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dirty="0" smtClean="0"/>
              <a:t>Department </a:t>
            </a:r>
          </a:p>
          <a:p>
            <a:pPr marL="0" indent="0" algn="ctr"/>
            <a:r>
              <a:rPr lang="en-US" dirty="0" smtClean="0"/>
              <a:t>Secondary Education 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13360" y="4267200"/>
            <a:ext cx="6172200" cy="80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/>
            <a:r>
              <a:rPr lang="en-US" sz="2800" dirty="0" smtClean="0">
                <a:latin typeface="Old English Text MT" pitchFamily="66" charset="0"/>
              </a:rPr>
              <a:t>The </a:t>
            </a:r>
            <a:r>
              <a:rPr lang="en-US" sz="2800" dirty="0" err="1" smtClean="0">
                <a:latin typeface="Old English Text MT" pitchFamily="66" charset="0"/>
              </a:rPr>
              <a:t>Islamia</a:t>
            </a:r>
            <a:r>
              <a:rPr lang="en-US" sz="2800" dirty="0" smtClean="0">
                <a:latin typeface="Old English Text MT" pitchFamily="66" charset="0"/>
              </a:rPr>
              <a:t> University of Bahawalpur</a:t>
            </a:r>
          </a:p>
        </p:txBody>
      </p:sp>
    </p:spTree>
    <p:extLst>
      <p:ext uri="{BB962C8B-B14F-4D97-AF65-F5344CB8AC3E}">
        <p14:creationId xmlns:p14="http://schemas.microsoft.com/office/powerpoint/2010/main" val="21235872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838200"/>
            <a:ext cx="3048000" cy="762001"/>
          </a:xfrm>
        </p:spPr>
        <p:txBody>
          <a:bodyPr>
            <a:noAutofit/>
          </a:bodyPr>
          <a:lstStyle/>
          <a:p>
            <a:r>
              <a:rPr lang="en-US" sz="3000" dirty="0" smtClean="0">
                <a:solidFill>
                  <a:srgbClr val="FF0000"/>
                </a:solidFill>
              </a:rPr>
              <a:t>Realism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295400" y="1447800"/>
            <a:ext cx="5486400" cy="2895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Meaning Of </a:t>
            </a:r>
            <a:r>
              <a:rPr lang="en-US" dirty="0" smtClean="0"/>
              <a:t>Realism</a:t>
            </a:r>
          </a:p>
          <a:p>
            <a:endParaRPr lang="en-US" dirty="0"/>
          </a:p>
          <a:p>
            <a:pPr lvl="0">
              <a:buFont typeface="Wingdings" pitchFamily="2" charset="2"/>
              <a:buChar char="Ø"/>
            </a:pPr>
            <a:r>
              <a:rPr lang="en-US" dirty="0"/>
              <a:t>The term realism come from the Latin “realists” who is to be really, really real</a:t>
            </a:r>
            <a:r>
              <a:rPr lang="en-US" dirty="0" smtClean="0"/>
              <a:t>.</a:t>
            </a:r>
          </a:p>
          <a:p>
            <a:pPr marL="0" lvl="0" indent="0"/>
            <a:endParaRPr lang="en-US" dirty="0"/>
          </a:p>
          <a:p>
            <a:pPr>
              <a:buFont typeface="Wingdings" pitchFamily="2" charset="2"/>
              <a:buChar char="Ø"/>
            </a:pPr>
            <a:r>
              <a:rPr lang="en-US" dirty="0"/>
              <a:t>Realism refers to the things exist whether or not the human mind perceives 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1616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NATURE OF REALISM                          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sz="2000" dirty="0" smtClean="0">
                <a:solidFill>
                  <a:srgbClr val="FF0000"/>
                </a:solidFill>
              </a:rPr>
              <a:t>PHILOSOPHY </a:t>
            </a:r>
            <a:r>
              <a:rPr lang="en-US" sz="2000" dirty="0">
                <a:solidFill>
                  <a:srgbClr val="FF0000"/>
                </a:solidFill>
              </a:rPr>
              <a:t>OF REALISM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 smtClean="0"/>
              <a:t>Facts </a:t>
            </a:r>
            <a:r>
              <a:rPr lang="en-US" dirty="0"/>
              <a:t>about the Philosophy of Realism 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/>
              <a:t>Fundamental Principles of Realism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 smtClean="0"/>
              <a:t> Values </a:t>
            </a:r>
            <a:r>
              <a:rPr lang="en-US" dirty="0"/>
              <a:t>in Realism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343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IMPLICATION OF REALISM IN </a:t>
            </a:r>
            <a:r>
              <a:rPr lang="en-US" b="1" dirty="0" smtClean="0">
                <a:solidFill>
                  <a:srgbClr val="FF0000"/>
                </a:solidFill>
              </a:rPr>
              <a:t>EDUCATION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Realism and Aim of Education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 Realism and Curriculum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 Realism and the Teacher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Methods of Teaching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School Organization Influenced by Realism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Realism and the </a:t>
            </a:r>
            <a:r>
              <a:rPr lang="en-US" dirty="0" smtClean="0"/>
              <a:t>classroom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1189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Did you know that</a:t>
            </a:r>
            <a:r>
              <a:rPr lang="en-US" b="1" dirty="0" smtClean="0">
                <a:solidFill>
                  <a:srgbClr val="FF0000"/>
                </a:solidFill>
              </a:rPr>
              <a:t>…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09800"/>
            <a:ext cx="7520940" cy="1947372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Aristotle </a:t>
            </a:r>
            <a:r>
              <a:rPr lang="en-US" dirty="0"/>
              <a:t>was the leading proponent of realism and the first philosopher to develop </a:t>
            </a:r>
            <a:r>
              <a:rPr lang="en-US" dirty="0" smtClean="0"/>
              <a:t>a systematic </a:t>
            </a:r>
            <a:r>
              <a:rPr lang="en-US" dirty="0"/>
              <a:t>theory of logic.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en-US" dirty="0" smtClean="0"/>
              <a:t>In </a:t>
            </a:r>
            <a:r>
              <a:rPr lang="en-US" dirty="0"/>
              <a:t>a more deeper meaning of realism, it is a philosophy that assumes that there is a real external world that can be recognized.</a:t>
            </a:r>
          </a:p>
          <a:p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62000" y="1507086"/>
            <a:ext cx="2743200" cy="5503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	</a:t>
            </a:r>
            <a:r>
              <a:rPr lang="en-US" dirty="0" smtClean="0">
                <a:solidFill>
                  <a:srgbClr val="7030A0"/>
                </a:solidFill>
              </a:rPr>
              <a:t>According to Aristotle</a:t>
            </a:r>
            <a:endParaRPr lang="en-US" dirty="0">
              <a:solidFill>
                <a:srgbClr val="7030A0"/>
              </a:solidFill>
            </a:endParaRPr>
          </a:p>
        </p:txBody>
      </p:sp>
      <p:pic>
        <p:nvPicPr>
          <p:cNvPr id="5" name="Content Placeholder 3" descr="download.jpg"/>
          <p:cNvPicPr>
            <a:picLocks noChangeAspect="1"/>
          </p:cNvPicPr>
          <p:nvPr/>
        </p:nvPicPr>
        <p:blipFill rotWithShape="1">
          <a:blip r:embed="rId2" cstate="print"/>
          <a:srcRect l="4025" t="7102" r="51336" b="8481"/>
          <a:stretch/>
        </p:blipFill>
        <p:spPr>
          <a:xfrm>
            <a:off x="6283961" y="914400"/>
            <a:ext cx="1126745" cy="13589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07701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Five Fundamental Principles of </a:t>
            </a:r>
            <a:r>
              <a:rPr lang="en-US" b="1" dirty="0" smtClean="0">
                <a:solidFill>
                  <a:srgbClr val="FF0000"/>
                </a:solidFill>
              </a:rPr>
              <a:t>Realism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822960" y="948228"/>
            <a:ext cx="7520940" cy="2099772"/>
          </a:xfrm>
        </p:spPr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Phenomenal world is true.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Senses are the doors of knowledge. Opposition of Idealism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Man is a part of material world.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/>
              <a:t>Emphasis on experiment and </a:t>
            </a:r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0" y="28041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mtClean="0">
                <a:solidFill>
                  <a:srgbClr val="FF0000"/>
                </a:solidFill>
              </a:rPr>
              <a:t>General Aspects of Realism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861060" y="3386628"/>
            <a:ext cx="7520940" cy="1566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ts val="8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37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23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30936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59536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97280" indent="-173736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533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581912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792224" indent="-164592" algn="l" defTabSz="914400" rtl="0" eaLnBrk="1" latinLnBrk="0" hangingPunct="1">
              <a:spcBef>
                <a:spcPts val="300"/>
              </a:spcBef>
              <a:buClr>
                <a:schemeClr val="accent2"/>
              </a:buClr>
              <a:buFont typeface="Wingdings" pitchFamily="2" charset="2"/>
              <a:buChar char="§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Existence 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realists claim about existence.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dirty="0" smtClean="0"/>
              <a:t>Independence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251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743712" y="38100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FF0000"/>
                </a:solidFill>
              </a:rPr>
              <a:t>Values in Realism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990600" y="1100628"/>
            <a:ext cx="7353300" cy="3579849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7030A0"/>
                </a:solidFill>
              </a:rPr>
              <a:t>External world is the reality.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 smtClean="0"/>
              <a:t>Man </a:t>
            </a:r>
            <a:r>
              <a:rPr lang="en-US" dirty="0"/>
              <a:t>will discover reality with the use of science and common sense </a:t>
            </a:r>
            <a:r>
              <a:rPr lang="en-US" dirty="0" smtClean="0"/>
              <a:t>through education </a:t>
            </a:r>
            <a:r>
              <a:rPr lang="en-US" dirty="0"/>
              <a:t>or learning. 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 smtClean="0"/>
              <a:t>Mind </a:t>
            </a:r>
            <a:r>
              <a:rPr lang="en-US" dirty="0"/>
              <a:t>is functioning &amp; is geared towards creativity. 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 smtClean="0"/>
              <a:t>Reality </a:t>
            </a:r>
            <a:r>
              <a:rPr lang="en-US" dirty="0"/>
              <a:t>can be proved by observation, experience, experiment and scientific reasoning.</a:t>
            </a:r>
          </a:p>
          <a:p>
            <a:pPr>
              <a:lnSpc>
                <a:spcPct val="200000"/>
              </a:lnSpc>
              <a:buFont typeface="Wingdings" pitchFamily="2" charset="2"/>
              <a:buChar char="Ø"/>
            </a:pPr>
            <a:r>
              <a:rPr lang="en-US" dirty="0" smtClean="0"/>
              <a:t>Values </a:t>
            </a:r>
            <a:r>
              <a:rPr lang="en-US" dirty="0"/>
              <a:t>must be studied to be applied in the actual setting.</a:t>
            </a:r>
          </a:p>
          <a:p>
            <a:pPr>
              <a:buFont typeface="Wingdings" pitchFamily="2" charset="2"/>
              <a:buChar char="Ø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907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Realism and Aims of </a:t>
            </a:r>
            <a:r>
              <a:rPr lang="en-US" b="1" dirty="0" smtClean="0">
                <a:solidFill>
                  <a:srgbClr val="FF0000"/>
                </a:solidFill>
              </a:rPr>
              <a:t>Education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/>
              <a:t>Preparing the Child for happy and successful life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/>
              <a:t>Preparing the child for a real life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/>
              <a:t>Developing the physical and mental powers of the child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/>
              <a:t>Developing and training of senses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/>
              <a:t>Acquainting the child with nature and social environment 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en-US" dirty="0"/>
              <a:t>Imparting vocational education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387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36</TotalTime>
  <Words>541</Words>
  <Application>Microsoft Office PowerPoint</Application>
  <PresentationFormat>On-screen Show (4:3)</PresentationFormat>
  <Paragraphs>81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Angles</vt:lpstr>
      <vt:lpstr>PowerPoint Presentation</vt:lpstr>
      <vt:lpstr>Group members</vt:lpstr>
      <vt:lpstr>Topic</vt:lpstr>
      <vt:lpstr>NATURE OF REALISM                            </vt:lpstr>
      <vt:lpstr>IMPLICATION OF REALISM IN EDUCATION</vt:lpstr>
      <vt:lpstr>Did you know that…</vt:lpstr>
      <vt:lpstr>Five Fundamental Principles of Realism</vt:lpstr>
      <vt:lpstr>PowerPoint Presentation</vt:lpstr>
      <vt:lpstr>Realism and Aims of Education</vt:lpstr>
      <vt:lpstr>Realism and Curriculum</vt:lpstr>
      <vt:lpstr>Realism in the Classroom</vt:lpstr>
      <vt:lpstr>Realism in the Classroom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Syed Zeshan Haider</dc:creator>
  <cp:lastModifiedBy>Syed Zeshan Haider</cp:lastModifiedBy>
  <cp:revision>52</cp:revision>
  <dcterms:created xsi:type="dcterms:W3CDTF">2019-11-19T17:14:21Z</dcterms:created>
  <dcterms:modified xsi:type="dcterms:W3CDTF">2019-11-19T17:50:28Z</dcterms:modified>
</cp:coreProperties>
</file>