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211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882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8681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395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96191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5727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24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289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795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37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140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337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766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525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363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94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DC2DB-710A-4B34-9676-3C4A11C9F9BC}" type="datetimeFigureOut">
              <a:rPr lang="en-US" smtClean="0"/>
              <a:t>11/27/2019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09DB0392-2609-460F-8532-C954759608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95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5440" y="2091519"/>
            <a:ext cx="8915399" cy="2262781"/>
          </a:xfrm>
        </p:spPr>
        <p:txBody>
          <a:bodyPr/>
          <a:lstStyle/>
          <a:p>
            <a:r>
              <a:rPr lang="en-US" dirty="0" smtClean="0"/>
              <a:t>Imam Ghazali’s Education Philosophy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57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210" dirty="0" smtClean="0">
                <a:cs typeface="Trebuchet MS"/>
              </a:rPr>
              <a:t>Preachers: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3200" spc="-220" dirty="0">
                <a:solidFill>
                  <a:schemeClr val="tx1"/>
                </a:solidFill>
                <a:cs typeface="Arial"/>
              </a:rPr>
              <a:t>They </a:t>
            </a:r>
            <a:r>
              <a:rPr lang="en-US" sz="3200" spc="-140" dirty="0">
                <a:solidFill>
                  <a:schemeClr val="tx1"/>
                </a:solidFill>
                <a:cs typeface="Arial"/>
              </a:rPr>
              <a:t>are </a:t>
            </a:r>
            <a:r>
              <a:rPr lang="en-US" sz="3200" spc="-100" dirty="0">
                <a:solidFill>
                  <a:schemeClr val="tx1"/>
                </a:solidFill>
                <a:cs typeface="Arial"/>
              </a:rPr>
              <a:t>meant </a:t>
            </a:r>
            <a:r>
              <a:rPr lang="en-US" sz="3200" spc="25" dirty="0">
                <a:solidFill>
                  <a:schemeClr val="tx1"/>
                </a:solidFill>
                <a:cs typeface="Arial"/>
              </a:rPr>
              <a:t>to </a:t>
            </a:r>
            <a:r>
              <a:rPr lang="en-US" sz="3200" spc="20" dirty="0">
                <a:solidFill>
                  <a:schemeClr val="tx1"/>
                </a:solidFill>
                <a:cs typeface="Arial"/>
              </a:rPr>
              <a:t>fulfill </a:t>
            </a:r>
            <a:r>
              <a:rPr lang="en-US" sz="32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3200" spc="-105" dirty="0">
                <a:solidFill>
                  <a:schemeClr val="tx1"/>
                </a:solidFill>
                <a:cs typeface="Arial"/>
              </a:rPr>
              <a:t>religious  </a:t>
            </a:r>
            <a:r>
              <a:rPr lang="en-US" sz="3200" spc="-190" dirty="0">
                <a:solidFill>
                  <a:schemeClr val="tx1"/>
                </a:solidFill>
                <a:cs typeface="Arial"/>
              </a:rPr>
              <a:t>needs </a:t>
            </a:r>
            <a:r>
              <a:rPr lang="en-US" sz="3200" spc="-5" dirty="0">
                <a:solidFill>
                  <a:schemeClr val="tx1"/>
                </a:solidFill>
                <a:cs typeface="Arial"/>
              </a:rPr>
              <a:t>of </a:t>
            </a:r>
            <a:r>
              <a:rPr lang="en-US" sz="32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3200" spc="-125" dirty="0">
                <a:solidFill>
                  <a:schemeClr val="tx1"/>
                </a:solidFill>
                <a:cs typeface="Arial"/>
              </a:rPr>
              <a:t>society </a:t>
            </a:r>
            <a:r>
              <a:rPr lang="en-US" sz="3200" spc="-15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3200" spc="-35" dirty="0">
                <a:solidFill>
                  <a:schemeClr val="tx1"/>
                </a:solidFill>
                <a:cs typeface="Arial"/>
              </a:rPr>
              <a:t>train </a:t>
            </a:r>
            <a:r>
              <a:rPr lang="en-US" sz="3200" spc="-40" dirty="0">
                <a:solidFill>
                  <a:schemeClr val="tx1"/>
                </a:solidFill>
                <a:cs typeface="Arial"/>
              </a:rPr>
              <a:t>outer</a:t>
            </a:r>
            <a:r>
              <a:rPr lang="en-US" sz="3200" spc="-58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3200" spc="-15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3200" spc="-65" dirty="0">
                <a:solidFill>
                  <a:schemeClr val="tx1"/>
                </a:solidFill>
                <a:cs typeface="Arial"/>
              </a:rPr>
              <a:t>inner  </a:t>
            </a:r>
            <a:r>
              <a:rPr lang="en-US" sz="3200" spc="-150" dirty="0">
                <a:solidFill>
                  <a:schemeClr val="tx1"/>
                </a:solidFill>
                <a:cs typeface="Arial"/>
              </a:rPr>
              <a:t>self. </a:t>
            </a:r>
            <a:r>
              <a:rPr lang="en-US" sz="3200" spc="-125" dirty="0">
                <a:solidFill>
                  <a:schemeClr val="tx1"/>
                </a:solidFill>
                <a:cs typeface="Arial"/>
              </a:rPr>
              <a:t>Their </a:t>
            </a:r>
            <a:r>
              <a:rPr lang="en-US" sz="3200" spc="-170" dirty="0">
                <a:solidFill>
                  <a:schemeClr val="tx1"/>
                </a:solidFill>
                <a:cs typeface="Arial"/>
              </a:rPr>
              <a:t>is </a:t>
            </a:r>
            <a:r>
              <a:rPr lang="en-US" sz="3200" spc="25" dirty="0">
                <a:solidFill>
                  <a:schemeClr val="tx1"/>
                </a:solidFill>
                <a:cs typeface="Arial"/>
              </a:rPr>
              <a:t>to </a:t>
            </a:r>
            <a:r>
              <a:rPr lang="en-US" sz="3200" spc="-65" dirty="0">
                <a:solidFill>
                  <a:schemeClr val="tx1"/>
                </a:solidFill>
                <a:cs typeface="Arial"/>
              </a:rPr>
              <a:t>promote </a:t>
            </a:r>
            <a:r>
              <a:rPr lang="en-US" sz="3200" spc="-120" dirty="0">
                <a:solidFill>
                  <a:schemeClr val="tx1"/>
                </a:solidFill>
                <a:cs typeface="Arial"/>
              </a:rPr>
              <a:t>knowledge, </a:t>
            </a:r>
            <a:r>
              <a:rPr lang="en-US" sz="3200" spc="-95" dirty="0">
                <a:solidFill>
                  <a:schemeClr val="tx1"/>
                </a:solidFill>
                <a:cs typeface="Arial"/>
              </a:rPr>
              <a:t>improve  </a:t>
            </a:r>
            <a:r>
              <a:rPr lang="en-US" sz="32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3200" spc="-40" dirty="0">
                <a:solidFill>
                  <a:schemeClr val="tx1"/>
                </a:solidFill>
                <a:cs typeface="Arial"/>
              </a:rPr>
              <a:t>life </a:t>
            </a:r>
            <a:r>
              <a:rPr lang="en-US" sz="3200" spc="-5" dirty="0">
                <a:solidFill>
                  <a:schemeClr val="tx1"/>
                </a:solidFill>
                <a:cs typeface="Arial"/>
              </a:rPr>
              <a:t>of </a:t>
            </a:r>
            <a:r>
              <a:rPr lang="en-US" sz="3200" spc="-110" dirty="0">
                <a:solidFill>
                  <a:schemeClr val="tx1"/>
                </a:solidFill>
                <a:cs typeface="Arial"/>
              </a:rPr>
              <a:t>people, </a:t>
            </a:r>
            <a:r>
              <a:rPr lang="en-US" sz="3200" spc="-15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3200" spc="-95" dirty="0">
                <a:solidFill>
                  <a:schemeClr val="tx1"/>
                </a:solidFill>
                <a:cs typeface="Arial"/>
              </a:rPr>
              <a:t>help </a:t>
            </a:r>
            <a:r>
              <a:rPr lang="en-US" sz="3200" spc="-55" dirty="0">
                <a:solidFill>
                  <a:schemeClr val="tx1"/>
                </a:solidFill>
                <a:cs typeface="Arial"/>
              </a:rPr>
              <a:t>them </a:t>
            </a:r>
            <a:r>
              <a:rPr lang="en-US" sz="3200" spc="25" dirty="0">
                <a:solidFill>
                  <a:schemeClr val="tx1"/>
                </a:solidFill>
                <a:cs typeface="Arial"/>
              </a:rPr>
              <a:t>to </a:t>
            </a:r>
            <a:r>
              <a:rPr lang="en-US" sz="3200" spc="-120" dirty="0">
                <a:solidFill>
                  <a:schemeClr val="tx1"/>
                </a:solidFill>
                <a:cs typeface="Arial"/>
              </a:rPr>
              <a:t>acquire  </a:t>
            </a:r>
            <a:r>
              <a:rPr lang="en-US" sz="3200" spc="-130" dirty="0">
                <a:solidFill>
                  <a:schemeClr val="tx1"/>
                </a:solidFill>
                <a:cs typeface="Arial"/>
              </a:rPr>
              <a:t>desirable </a:t>
            </a:r>
            <a:r>
              <a:rPr lang="en-US" sz="3200" spc="-70" dirty="0">
                <a:solidFill>
                  <a:schemeClr val="tx1"/>
                </a:solidFill>
                <a:cs typeface="Arial"/>
              </a:rPr>
              <a:t>through</a:t>
            </a:r>
            <a:r>
              <a:rPr lang="en-US" sz="3200" spc="-18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3200" spc="-100" dirty="0">
                <a:solidFill>
                  <a:schemeClr val="tx1"/>
                </a:solidFill>
                <a:cs typeface="Arial"/>
              </a:rPr>
              <a:t>education.</a:t>
            </a:r>
            <a:endParaRPr lang="en-US" sz="3200" dirty="0">
              <a:solidFill>
                <a:schemeClr val="tx1"/>
              </a:solidFill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455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pc="-195" dirty="0" err="1">
                <a:cs typeface="Trebuchet MS"/>
              </a:rPr>
              <a:t>Ghazali</a:t>
            </a:r>
            <a:r>
              <a:rPr lang="en-US" spc="-195" dirty="0">
                <a:cs typeface="Trebuchet MS"/>
              </a:rPr>
              <a:t> </a:t>
            </a:r>
            <a:r>
              <a:rPr lang="en-US" spc="-160" dirty="0">
                <a:cs typeface="Trebuchet MS"/>
              </a:rPr>
              <a:t>divides </a:t>
            </a:r>
            <a:r>
              <a:rPr lang="en-US" spc="-170" dirty="0">
                <a:cs typeface="Trebuchet MS"/>
              </a:rPr>
              <a:t>knowledge </a:t>
            </a:r>
            <a:r>
              <a:rPr lang="en-US" spc="-165" dirty="0">
                <a:cs typeface="Trebuchet MS"/>
              </a:rPr>
              <a:t>into </a:t>
            </a:r>
            <a:r>
              <a:rPr lang="en-US" spc="-130" dirty="0">
                <a:cs typeface="Trebuchet MS"/>
              </a:rPr>
              <a:t>two</a:t>
            </a:r>
            <a:r>
              <a:rPr lang="en-US" spc="-585" dirty="0">
                <a:cs typeface="Trebuchet MS"/>
              </a:rPr>
              <a:t> </a:t>
            </a:r>
            <a:r>
              <a:rPr lang="en-US" spc="-170" dirty="0">
                <a:cs typeface="Trebuchet MS"/>
              </a:rPr>
              <a:t>types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r>
              <a:rPr lang="en-US" sz="4000" dirty="0">
                <a:latin typeface="Times New Roman"/>
                <a:cs typeface="Times New Roman"/>
              </a:rPr>
              <a:t/>
            </a:r>
            <a:br>
              <a:rPr lang="en-US" sz="4000" dirty="0">
                <a:latin typeface="Times New Roman"/>
                <a:cs typeface="Times New Roman"/>
              </a:rPr>
            </a:br>
            <a:r>
              <a:rPr lang="en-US" dirty="0">
                <a:latin typeface="Arial"/>
                <a:cs typeface="Arial"/>
              </a:rPr>
              <a:t/>
            </a:r>
            <a:br>
              <a:rPr lang="en-US" dirty="0">
                <a:latin typeface="Arial"/>
                <a:cs typeface="Arial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spc="-160" dirty="0">
                <a:cs typeface="Trebuchet MS"/>
              </a:rPr>
              <a:t>Useful </a:t>
            </a:r>
            <a:r>
              <a:rPr lang="en-US" sz="3200" spc="-25" dirty="0">
                <a:cs typeface="Arial"/>
              </a:rPr>
              <a:t>or </a:t>
            </a:r>
            <a:r>
              <a:rPr lang="en-US" sz="3200" spc="-130" dirty="0">
                <a:cs typeface="Arial"/>
              </a:rPr>
              <a:t>desirable</a:t>
            </a:r>
            <a:r>
              <a:rPr lang="en-US" sz="3200" spc="-409" dirty="0">
                <a:cs typeface="Arial"/>
              </a:rPr>
              <a:t> </a:t>
            </a:r>
            <a:r>
              <a:rPr lang="en-US" sz="3200" spc="-125" dirty="0" smtClean="0">
                <a:cs typeface="Arial"/>
              </a:rPr>
              <a:t>knowledge</a:t>
            </a:r>
            <a:endParaRPr lang="en-US" sz="3200" dirty="0" smtClean="0">
              <a:cs typeface="Arial"/>
            </a:endParaRPr>
          </a:p>
          <a:p>
            <a:r>
              <a:rPr lang="en-US" sz="3200" b="1" spc="-145" dirty="0" smtClean="0">
                <a:cs typeface="Trebuchet MS"/>
              </a:rPr>
              <a:t>Useless </a:t>
            </a:r>
            <a:r>
              <a:rPr lang="en-US" sz="3200" spc="-25" dirty="0">
                <a:cs typeface="Arial"/>
              </a:rPr>
              <a:t>or </a:t>
            </a:r>
            <a:r>
              <a:rPr lang="en-US" sz="3200" spc="-125" dirty="0">
                <a:cs typeface="Arial"/>
              </a:rPr>
              <a:t>undesirable</a:t>
            </a:r>
            <a:r>
              <a:rPr lang="en-US" sz="3200" spc="-434" dirty="0">
                <a:cs typeface="Arial"/>
              </a:rPr>
              <a:t> </a:t>
            </a:r>
            <a:r>
              <a:rPr lang="en-US" sz="3200" spc="-125" dirty="0">
                <a:cs typeface="Arial"/>
              </a:rPr>
              <a:t>knowledge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666659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180" dirty="0">
                <a:cs typeface="Trebuchet MS"/>
              </a:rPr>
              <a:t>Psychological </a:t>
            </a:r>
            <a:r>
              <a:rPr lang="en-US" spc="-195" dirty="0">
                <a:cs typeface="Trebuchet MS"/>
              </a:rPr>
              <a:t>concepts </a:t>
            </a:r>
            <a:r>
              <a:rPr lang="en-US" spc="-130" dirty="0">
                <a:cs typeface="Trebuchet MS"/>
              </a:rPr>
              <a:t>of</a:t>
            </a:r>
            <a:r>
              <a:rPr lang="en-US" spc="-405" dirty="0">
                <a:cs typeface="Trebuchet MS"/>
              </a:rPr>
              <a:t> </a:t>
            </a:r>
            <a:r>
              <a:rPr lang="en-US" spc="-204" dirty="0" err="1" smtClean="0">
                <a:cs typeface="Trebuchet MS"/>
              </a:rPr>
              <a:t>Ghazali</a:t>
            </a:r>
            <a:r>
              <a:rPr lang="en-US" spc="-204" dirty="0" smtClean="0">
                <a:cs typeface="Trebuchet MS"/>
              </a:rPr>
              <a:t> :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5528" y="1905000"/>
            <a:ext cx="9239084" cy="4006222"/>
          </a:xfrm>
        </p:spPr>
        <p:txBody>
          <a:bodyPr/>
          <a:lstStyle/>
          <a:p>
            <a:pPr marL="355600" marR="114300" indent="571500" algn="just">
              <a:lnSpc>
                <a:spcPct val="100000"/>
              </a:lnSpc>
            </a:pPr>
            <a:r>
              <a:rPr lang="en-US" sz="2400" spc="-204" dirty="0" err="1">
                <a:cs typeface="Arial"/>
              </a:rPr>
              <a:t>Ghazali</a:t>
            </a:r>
            <a:r>
              <a:rPr lang="en-US" sz="2400" spc="-204" dirty="0">
                <a:cs typeface="Arial"/>
              </a:rPr>
              <a:t> </a:t>
            </a:r>
            <a:r>
              <a:rPr lang="en-US" sz="2400" spc="-185" dirty="0">
                <a:cs typeface="Arial"/>
              </a:rPr>
              <a:t>raises </a:t>
            </a:r>
            <a:r>
              <a:rPr lang="en-US" sz="2400" spc="-40" dirty="0">
                <a:cs typeface="Arial"/>
              </a:rPr>
              <a:t>the </a:t>
            </a:r>
            <a:r>
              <a:rPr lang="en-US" sz="2400" spc="-190" dirty="0">
                <a:cs typeface="Arial"/>
              </a:rPr>
              <a:t>basic </a:t>
            </a:r>
            <a:r>
              <a:rPr lang="en-US" sz="2400" spc="-100" dirty="0">
                <a:cs typeface="Arial"/>
              </a:rPr>
              <a:t>question </a:t>
            </a:r>
            <a:r>
              <a:rPr lang="en-US" sz="2400" spc="-55" dirty="0">
                <a:cs typeface="Arial"/>
              </a:rPr>
              <a:t>whether </a:t>
            </a:r>
            <a:r>
              <a:rPr lang="en-US" sz="2400" spc="-35" dirty="0">
                <a:cs typeface="Arial"/>
              </a:rPr>
              <a:t>the  </a:t>
            </a:r>
            <a:r>
              <a:rPr lang="en-US" sz="2400" spc="-135" dirty="0">
                <a:cs typeface="Arial"/>
              </a:rPr>
              <a:t>human </a:t>
            </a:r>
            <a:r>
              <a:rPr lang="en-US" sz="2400" spc="-55" dirty="0">
                <a:cs typeface="Arial"/>
              </a:rPr>
              <a:t>instinct </a:t>
            </a:r>
            <a:r>
              <a:rPr lang="en-US" sz="2400" spc="-165" dirty="0">
                <a:cs typeface="Arial"/>
              </a:rPr>
              <a:t>is </a:t>
            </a:r>
            <a:r>
              <a:rPr lang="en-US" sz="2400" spc="-200" dirty="0">
                <a:cs typeface="Arial"/>
              </a:rPr>
              <a:t>based </a:t>
            </a:r>
            <a:r>
              <a:rPr lang="en-US" sz="2400" spc="-100" dirty="0">
                <a:cs typeface="Arial"/>
              </a:rPr>
              <a:t>on </a:t>
            </a:r>
            <a:r>
              <a:rPr lang="en-US" sz="2400" spc="-150" dirty="0">
                <a:cs typeface="Arial"/>
              </a:rPr>
              <a:t>good </a:t>
            </a:r>
            <a:r>
              <a:rPr lang="en-US" sz="2400" spc="-25" dirty="0">
                <a:cs typeface="Arial"/>
              </a:rPr>
              <a:t>or </a:t>
            </a:r>
            <a:r>
              <a:rPr lang="en-US" sz="2400" spc="-80" dirty="0">
                <a:cs typeface="Arial"/>
              </a:rPr>
              <a:t>evil. </a:t>
            </a:r>
            <a:r>
              <a:rPr lang="en-US" sz="2400" spc="-254" dirty="0">
                <a:cs typeface="Arial"/>
              </a:rPr>
              <a:t>He </a:t>
            </a:r>
            <a:r>
              <a:rPr lang="en-US" sz="2400" spc="-235" dirty="0">
                <a:cs typeface="Arial"/>
              </a:rPr>
              <a:t>has  </a:t>
            </a:r>
            <a:r>
              <a:rPr lang="en-US" sz="2400" spc="-125" dirty="0">
                <a:cs typeface="Arial"/>
              </a:rPr>
              <a:t>presented </a:t>
            </a:r>
            <a:r>
              <a:rPr lang="en-US" sz="2400" spc="-150" dirty="0">
                <a:cs typeface="Arial"/>
              </a:rPr>
              <a:t>his </a:t>
            </a:r>
            <a:r>
              <a:rPr lang="en-US" sz="2400" spc="-170" dirty="0">
                <a:cs typeface="Arial"/>
              </a:rPr>
              <a:t>ideas </a:t>
            </a:r>
            <a:r>
              <a:rPr lang="en-US" sz="2400" spc="-40" dirty="0">
                <a:cs typeface="Arial"/>
              </a:rPr>
              <a:t>in </a:t>
            </a:r>
            <a:r>
              <a:rPr lang="en-US" sz="2400" spc="-35" dirty="0">
                <a:cs typeface="Arial"/>
              </a:rPr>
              <a:t>the light </a:t>
            </a:r>
            <a:r>
              <a:rPr lang="en-US" sz="2400" spc="-5" dirty="0">
                <a:cs typeface="Arial"/>
              </a:rPr>
              <a:t>of </a:t>
            </a:r>
            <a:r>
              <a:rPr lang="en-US" sz="2400" spc="-160" dirty="0">
                <a:cs typeface="Arial"/>
              </a:rPr>
              <a:t>Quran </a:t>
            </a:r>
            <a:r>
              <a:rPr lang="en-US" sz="2400" spc="-150" dirty="0">
                <a:cs typeface="Arial"/>
              </a:rPr>
              <a:t>and  </a:t>
            </a:r>
            <a:r>
              <a:rPr lang="en-US" sz="2400" spc="-95" dirty="0">
                <a:cs typeface="Arial"/>
              </a:rPr>
              <a:t>Hadith. </a:t>
            </a:r>
            <a:r>
              <a:rPr lang="en-US" sz="2400" spc="-150" dirty="0">
                <a:cs typeface="Arial"/>
              </a:rPr>
              <a:t>According </a:t>
            </a:r>
            <a:r>
              <a:rPr lang="en-US" sz="2400" spc="25" dirty="0">
                <a:cs typeface="Arial"/>
              </a:rPr>
              <a:t>to </a:t>
            </a:r>
            <a:r>
              <a:rPr lang="en-US" sz="2400" spc="-65" dirty="0">
                <a:cs typeface="Arial"/>
              </a:rPr>
              <a:t>him </a:t>
            </a:r>
            <a:r>
              <a:rPr lang="en-US" sz="2400" spc="-150" dirty="0">
                <a:cs typeface="Arial"/>
              </a:rPr>
              <a:t>good </a:t>
            </a:r>
            <a:r>
              <a:rPr lang="en-US" sz="2400" spc="-25" dirty="0">
                <a:cs typeface="Arial"/>
              </a:rPr>
              <a:t>or </a:t>
            </a:r>
            <a:r>
              <a:rPr lang="en-US" sz="2400" spc="-80" dirty="0">
                <a:cs typeface="Arial"/>
              </a:rPr>
              <a:t>evil </a:t>
            </a:r>
            <a:r>
              <a:rPr lang="en-US" sz="2400" spc="-140" dirty="0">
                <a:cs typeface="Arial"/>
              </a:rPr>
              <a:t>are </a:t>
            </a:r>
            <a:r>
              <a:rPr lang="en-US" sz="2400" spc="-10" dirty="0">
                <a:cs typeface="Arial"/>
              </a:rPr>
              <a:t>not  </a:t>
            </a:r>
            <a:r>
              <a:rPr lang="en-US" sz="2400" spc="-160" dirty="0">
                <a:cs typeface="Arial"/>
              </a:rPr>
              <a:t>physical </a:t>
            </a:r>
            <a:r>
              <a:rPr lang="en-US" sz="2400" spc="-150" dirty="0">
                <a:cs typeface="Arial"/>
              </a:rPr>
              <a:t>and </a:t>
            </a:r>
            <a:r>
              <a:rPr lang="en-US" sz="2400" spc="-165" dirty="0">
                <a:cs typeface="Arial"/>
              </a:rPr>
              <a:t>is </a:t>
            </a:r>
            <a:r>
              <a:rPr lang="en-US" sz="2400" spc="-5" dirty="0">
                <a:cs typeface="Arial"/>
              </a:rPr>
              <a:t>not </a:t>
            </a:r>
            <a:r>
              <a:rPr lang="en-US" sz="2400" spc="-75" dirty="0">
                <a:cs typeface="Arial"/>
              </a:rPr>
              <a:t>instinctual. </a:t>
            </a:r>
            <a:r>
              <a:rPr lang="en-US" sz="2400" spc="-204" dirty="0">
                <a:cs typeface="Arial"/>
              </a:rPr>
              <a:t>Humans can </a:t>
            </a:r>
            <a:r>
              <a:rPr lang="en-US" sz="2400" spc="-150" dirty="0">
                <a:cs typeface="Arial"/>
              </a:rPr>
              <a:t>be  </a:t>
            </a:r>
            <a:r>
              <a:rPr lang="en-US" sz="2400" spc="-95" dirty="0">
                <a:cs typeface="Arial"/>
              </a:rPr>
              <a:t>transformed </a:t>
            </a:r>
            <a:r>
              <a:rPr lang="en-US" sz="2400" spc="-135" dirty="0">
                <a:cs typeface="Arial"/>
              </a:rPr>
              <a:t>by </a:t>
            </a:r>
            <a:r>
              <a:rPr lang="en-US" sz="2400" spc="-105" dirty="0">
                <a:cs typeface="Arial"/>
              </a:rPr>
              <a:t>education </a:t>
            </a:r>
            <a:r>
              <a:rPr lang="en-US" sz="2400" spc="-150" dirty="0">
                <a:cs typeface="Arial"/>
              </a:rPr>
              <a:t>and </a:t>
            </a:r>
            <a:r>
              <a:rPr lang="en-US" sz="2400" spc="-70" dirty="0">
                <a:cs typeface="Arial"/>
              </a:rPr>
              <a:t>training.</a:t>
            </a:r>
            <a:r>
              <a:rPr lang="en-US" sz="2400" spc="-275" dirty="0">
                <a:cs typeface="Arial"/>
              </a:rPr>
              <a:t> </a:t>
            </a:r>
            <a:r>
              <a:rPr lang="en-US" sz="2400" spc="-260" dirty="0">
                <a:cs typeface="Arial"/>
              </a:rPr>
              <a:t>Rousseau  </a:t>
            </a:r>
            <a:r>
              <a:rPr lang="en-US" sz="2400" spc="-190" dirty="0">
                <a:cs typeface="Arial"/>
              </a:rPr>
              <a:t>expressed </a:t>
            </a:r>
            <a:r>
              <a:rPr lang="en-US" sz="2400" spc="-90" dirty="0">
                <a:cs typeface="Arial"/>
              </a:rPr>
              <a:t>similar </a:t>
            </a:r>
            <a:r>
              <a:rPr lang="en-US" sz="2400" spc="-130" dirty="0">
                <a:cs typeface="Arial"/>
              </a:rPr>
              <a:t>idea </a:t>
            </a:r>
            <a:r>
              <a:rPr lang="en-US" sz="2400" spc="-40" dirty="0">
                <a:cs typeface="Arial"/>
              </a:rPr>
              <a:t>in </a:t>
            </a:r>
            <a:r>
              <a:rPr lang="en-US" sz="2400" spc="-60" dirty="0">
                <a:cs typeface="Arial"/>
              </a:rPr>
              <a:t>18th</a:t>
            </a:r>
            <a:r>
              <a:rPr lang="en-US" sz="2400" spc="-370" dirty="0">
                <a:cs typeface="Arial"/>
              </a:rPr>
              <a:t> </a:t>
            </a:r>
            <a:r>
              <a:rPr lang="en-US" sz="2400" spc="-110" dirty="0">
                <a:cs typeface="Arial"/>
              </a:rPr>
              <a:t>century.</a:t>
            </a:r>
            <a:endParaRPr lang="en-US" sz="2400" dirty="0">
              <a:cs typeface="Arial"/>
            </a:endParaRPr>
          </a:p>
          <a:p>
            <a:pPr marL="355600" marR="5080" indent="571500" algn="just">
              <a:lnSpc>
                <a:spcPct val="100000"/>
              </a:lnSpc>
              <a:spcBef>
                <a:spcPts val="5"/>
              </a:spcBef>
            </a:pPr>
            <a:r>
              <a:rPr lang="en-US" sz="2400" spc="-204" dirty="0" err="1">
                <a:cs typeface="Arial"/>
              </a:rPr>
              <a:t>Ghazali</a:t>
            </a:r>
            <a:r>
              <a:rPr lang="en-US" sz="2400" spc="-204" dirty="0">
                <a:cs typeface="Arial"/>
              </a:rPr>
              <a:t> </a:t>
            </a:r>
            <a:r>
              <a:rPr lang="en-US" sz="2400" spc="-240" dirty="0">
                <a:cs typeface="Arial"/>
              </a:rPr>
              <a:t>seems </a:t>
            </a:r>
            <a:r>
              <a:rPr lang="en-US" sz="2400" spc="-155" dirty="0">
                <a:cs typeface="Arial"/>
              </a:rPr>
              <a:t>impressed </a:t>
            </a:r>
            <a:r>
              <a:rPr lang="en-US" sz="2400" spc="-140" dirty="0">
                <a:cs typeface="Arial"/>
              </a:rPr>
              <a:t>by </a:t>
            </a:r>
            <a:r>
              <a:rPr lang="en-US" sz="2400" spc="-35" dirty="0">
                <a:cs typeface="Arial"/>
              </a:rPr>
              <a:t>the </a:t>
            </a:r>
            <a:r>
              <a:rPr lang="en-US" sz="2400" spc="-195" dirty="0">
                <a:cs typeface="Arial"/>
              </a:rPr>
              <a:t>Greek  </a:t>
            </a:r>
            <a:r>
              <a:rPr lang="en-US" sz="2400" spc="-120" dirty="0">
                <a:cs typeface="Arial"/>
              </a:rPr>
              <a:t>philosophers. </a:t>
            </a:r>
            <a:r>
              <a:rPr lang="en-US" sz="2400" spc="-150" dirty="0">
                <a:cs typeface="Arial"/>
              </a:rPr>
              <a:t>According </a:t>
            </a:r>
            <a:r>
              <a:rPr lang="en-US" sz="2400" spc="20" dirty="0">
                <a:cs typeface="Arial"/>
              </a:rPr>
              <a:t>to </a:t>
            </a:r>
            <a:r>
              <a:rPr lang="en-US" sz="2400" spc="-65" dirty="0">
                <a:cs typeface="Arial"/>
              </a:rPr>
              <a:t>Aristotle </a:t>
            </a:r>
            <a:r>
              <a:rPr lang="en-US" sz="2400" spc="-60" dirty="0">
                <a:cs typeface="Arial"/>
              </a:rPr>
              <a:t>there </a:t>
            </a:r>
            <a:r>
              <a:rPr lang="en-US" sz="2400" spc="-145" dirty="0">
                <a:cs typeface="Arial"/>
              </a:rPr>
              <a:t>are</a:t>
            </a:r>
            <a:r>
              <a:rPr lang="en-US" sz="2400" spc="-620" dirty="0">
                <a:cs typeface="Arial"/>
              </a:rPr>
              <a:t> </a:t>
            </a:r>
            <a:r>
              <a:rPr lang="en-US" sz="2400" spc="10" dirty="0">
                <a:cs typeface="Arial"/>
              </a:rPr>
              <a:t>two  </a:t>
            </a:r>
            <a:r>
              <a:rPr lang="en-US" sz="2400" spc="-120" dirty="0">
                <a:cs typeface="Arial"/>
              </a:rPr>
              <a:t>types </a:t>
            </a:r>
            <a:r>
              <a:rPr lang="en-US" sz="2400" spc="-5" dirty="0">
                <a:cs typeface="Arial"/>
              </a:rPr>
              <a:t>of</a:t>
            </a:r>
            <a:r>
              <a:rPr lang="en-US" sz="2400" spc="-660" dirty="0">
                <a:cs typeface="Arial"/>
              </a:rPr>
              <a:t> </a:t>
            </a:r>
            <a:r>
              <a:rPr lang="en-US" sz="2400" spc="-120" dirty="0">
                <a:cs typeface="Arial"/>
              </a:rPr>
              <a:t>creations </a:t>
            </a:r>
            <a:r>
              <a:rPr lang="en-US" sz="2400" spc="-40" dirty="0">
                <a:cs typeface="Arial"/>
              </a:rPr>
              <a:t>in </a:t>
            </a:r>
            <a:r>
              <a:rPr lang="en-US" sz="2400" spc="-35" dirty="0">
                <a:cs typeface="Arial"/>
              </a:rPr>
              <a:t>the </a:t>
            </a:r>
            <a:r>
              <a:rPr lang="en-US" sz="2400" spc="-45" dirty="0">
                <a:cs typeface="Arial"/>
              </a:rPr>
              <a:t>world. </a:t>
            </a:r>
            <a:r>
              <a:rPr lang="en-US" sz="2400" spc="-80" dirty="0">
                <a:cs typeface="Arial"/>
              </a:rPr>
              <a:t>i.e.</a:t>
            </a:r>
            <a:endParaRPr lang="en-US" sz="2400" dirty="0"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1040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55600" indent="-342900">
              <a:lnSpc>
                <a:spcPct val="100000"/>
              </a:lnSpc>
              <a:spcBef>
                <a:spcPts val="869"/>
              </a:spcBef>
              <a:tabLst>
                <a:tab pos="354965" algn="l"/>
                <a:tab pos="355600" algn="l"/>
              </a:tabLst>
            </a:pPr>
            <a:r>
              <a:rPr lang="en-US" spc="-125" dirty="0">
                <a:cs typeface="Trebuchet MS"/>
              </a:rPr>
              <a:t>Aims </a:t>
            </a:r>
            <a:r>
              <a:rPr lang="en-US" spc="-130" dirty="0">
                <a:cs typeface="Trebuchet MS"/>
              </a:rPr>
              <a:t>of</a:t>
            </a:r>
            <a:r>
              <a:rPr lang="en-US" spc="-385" dirty="0">
                <a:cs typeface="Trebuchet MS"/>
              </a:rPr>
              <a:t> </a:t>
            </a:r>
            <a:r>
              <a:rPr lang="en-US" spc="-200" dirty="0">
                <a:cs typeface="Trebuchet MS"/>
              </a:rPr>
              <a:t>Education:</a:t>
            </a:r>
            <a:endParaRPr lang="en-US" dirty="0">
              <a:cs typeface="Trebuchet M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9051" y="1692321"/>
            <a:ext cx="9485194" cy="4421875"/>
          </a:xfrm>
        </p:spPr>
        <p:txBody>
          <a:bodyPr>
            <a:normAutofit/>
          </a:bodyPr>
          <a:lstStyle/>
          <a:p>
            <a:pPr marL="469900" marR="916940" indent="-457200" algn="just">
              <a:spcBef>
                <a:spcPts val="770"/>
              </a:spcBef>
              <a:tabLst>
                <a:tab pos="354965" algn="l"/>
                <a:tab pos="355600" algn="l"/>
              </a:tabLst>
            </a:pPr>
            <a:r>
              <a:rPr lang="en-US" sz="2600" spc="-204" dirty="0" err="1">
                <a:cs typeface="Arial"/>
              </a:rPr>
              <a:t>Ghazali</a:t>
            </a:r>
            <a:r>
              <a:rPr lang="en-US" sz="2600" spc="-204" dirty="0">
                <a:cs typeface="Arial"/>
              </a:rPr>
              <a:t> </a:t>
            </a:r>
            <a:r>
              <a:rPr lang="en-US" sz="2600" spc="-200" dirty="0">
                <a:cs typeface="Arial"/>
              </a:rPr>
              <a:t>based </a:t>
            </a:r>
            <a:r>
              <a:rPr lang="en-US" sz="2600" spc="-145" dirty="0">
                <a:cs typeface="Arial"/>
              </a:rPr>
              <a:t>his </a:t>
            </a:r>
            <a:r>
              <a:rPr lang="en-US" sz="2600" spc="-170" dirty="0">
                <a:cs typeface="Arial"/>
              </a:rPr>
              <a:t>aims </a:t>
            </a:r>
            <a:r>
              <a:rPr lang="en-US" sz="2600" dirty="0">
                <a:cs typeface="Arial"/>
              </a:rPr>
              <a:t>of </a:t>
            </a:r>
            <a:r>
              <a:rPr lang="en-US" sz="2600" spc="-105" dirty="0">
                <a:cs typeface="Arial"/>
              </a:rPr>
              <a:t>education </a:t>
            </a:r>
            <a:r>
              <a:rPr lang="en-US" sz="2600" spc="-95" dirty="0">
                <a:cs typeface="Arial"/>
              </a:rPr>
              <a:t>on</a:t>
            </a:r>
            <a:r>
              <a:rPr lang="en-US" sz="2600" spc="-310" dirty="0">
                <a:cs typeface="Arial"/>
              </a:rPr>
              <a:t> </a:t>
            </a:r>
            <a:r>
              <a:rPr lang="en-US" sz="2600" spc="-145" dirty="0">
                <a:cs typeface="Arial"/>
              </a:rPr>
              <a:t>Islamic  </a:t>
            </a:r>
            <a:r>
              <a:rPr lang="en-US" sz="2600" spc="-130" dirty="0">
                <a:cs typeface="Arial"/>
              </a:rPr>
              <a:t>ideology.</a:t>
            </a:r>
            <a:endParaRPr lang="en-US" sz="2600" dirty="0">
              <a:cs typeface="Arial"/>
            </a:endParaRPr>
          </a:p>
          <a:p>
            <a:pPr marL="469900" marR="5080" indent="-457200" algn="just">
              <a:spcBef>
                <a:spcPts val="770"/>
              </a:spcBef>
              <a:tabLst>
                <a:tab pos="446405" algn="l"/>
                <a:tab pos="447040" algn="l"/>
              </a:tabLst>
            </a:pPr>
            <a:r>
              <a:rPr lang="en-US" sz="2600" spc="-155" dirty="0">
                <a:cs typeface="Arial"/>
              </a:rPr>
              <a:t>According </a:t>
            </a:r>
            <a:r>
              <a:rPr lang="en-US" sz="2600" spc="30" dirty="0">
                <a:cs typeface="Arial"/>
              </a:rPr>
              <a:t>to </a:t>
            </a:r>
            <a:r>
              <a:rPr lang="en-US" sz="2600" spc="-70" dirty="0">
                <a:cs typeface="Arial"/>
              </a:rPr>
              <a:t>him, </a:t>
            </a:r>
            <a:r>
              <a:rPr lang="en-US" sz="2600" spc="-35" dirty="0">
                <a:cs typeface="Arial"/>
              </a:rPr>
              <a:t>the </a:t>
            </a:r>
            <a:r>
              <a:rPr lang="en-US" sz="2600" spc="-70" dirty="0">
                <a:cs typeface="Arial"/>
              </a:rPr>
              <a:t>major </a:t>
            </a:r>
            <a:r>
              <a:rPr lang="en-US" sz="2600" spc="-110" dirty="0">
                <a:cs typeface="Arial"/>
              </a:rPr>
              <a:t>aim </a:t>
            </a:r>
            <a:r>
              <a:rPr lang="en-US" sz="2600" spc="-5" dirty="0">
                <a:cs typeface="Arial"/>
              </a:rPr>
              <a:t>of </a:t>
            </a:r>
            <a:r>
              <a:rPr lang="en-US" sz="2600" spc="-105" dirty="0">
                <a:cs typeface="Arial"/>
              </a:rPr>
              <a:t>education </a:t>
            </a:r>
            <a:r>
              <a:rPr lang="en-US" sz="2600" spc="-165" dirty="0">
                <a:cs typeface="Arial"/>
              </a:rPr>
              <a:t>is  </a:t>
            </a:r>
            <a:r>
              <a:rPr lang="en-US" sz="2600" spc="-5" dirty="0">
                <a:cs typeface="Arial"/>
              </a:rPr>
              <a:t>that </a:t>
            </a:r>
            <a:r>
              <a:rPr lang="en-US" sz="2600" spc="100" dirty="0">
                <a:cs typeface="Arial"/>
              </a:rPr>
              <a:t>it </a:t>
            </a:r>
            <a:r>
              <a:rPr lang="en-US" sz="2600" spc="-165" dirty="0">
                <a:cs typeface="Arial"/>
              </a:rPr>
              <a:t>is </a:t>
            </a:r>
            <a:r>
              <a:rPr lang="en-US" sz="2600" spc="-110" dirty="0">
                <a:cs typeface="Arial"/>
              </a:rPr>
              <a:t>useful. </a:t>
            </a:r>
            <a:r>
              <a:rPr lang="en-US" sz="2600" spc="-229" dirty="0">
                <a:cs typeface="Arial"/>
              </a:rPr>
              <a:t>The </a:t>
            </a:r>
            <a:r>
              <a:rPr lang="en-US" sz="2600" spc="-130" dirty="0">
                <a:cs typeface="Arial"/>
              </a:rPr>
              <a:t>knowledge </a:t>
            </a:r>
            <a:r>
              <a:rPr lang="en-US" sz="2600" spc="-160" dirty="0">
                <a:cs typeface="Arial"/>
              </a:rPr>
              <a:t>gained </a:t>
            </a:r>
            <a:r>
              <a:rPr lang="en-US" sz="2600" spc="-300" dirty="0">
                <a:cs typeface="Arial"/>
              </a:rPr>
              <a:t>as </a:t>
            </a:r>
            <a:r>
              <a:rPr lang="en-US" sz="2600" spc="-245" dirty="0">
                <a:cs typeface="Arial"/>
              </a:rPr>
              <a:t>a </a:t>
            </a:r>
            <a:r>
              <a:rPr lang="en-US" sz="2600" spc="-75" dirty="0">
                <a:cs typeface="Arial"/>
              </a:rPr>
              <a:t>result</a:t>
            </a:r>
            <a:r>
              <a:rPr lang="en-US" sz="2600" spc="-325" dirty="0">
                <a:cs typeface="Arial"/>
              </a:rPr>
              <a:t> </a:t>
            </a:r>
            <a:r>
              <a:rPr lang="en-US" sz="2600" spc="-10" dirty="0">
                <a:cs typeface="Arial"/>
              </a:rPr>
              <a:t>of  </a:t>
            </a:r>
            <a:r>
              <a:rPr lang="en-US" sz="2600" spc="-105" dirty="0">
                <a:cs typeface="Arial"/>
              </a:rPr>
              <a:t>education </a:t>
            </a:r>
            <a:r>
              <a:rPr lang="en-US" sz="2600" spc="-125" dirty="0">
                <a:cs typeface="Arial"/>
              </a:rPr>
              <a:t>should </a:t>
            </a:r>
            <a:r>
              <a:rPr lang="en-US" sz="2600" spc="-145" dirty="0">
                <a:cs typeface="Arial"/>
              </a:rPr>
              <a:t>be </a:t>
            </a:r>
            <a:r>
              <a:rPr lang="en-US" sz="2600" spc="-114" dirty="0">
                <a:cs typeface="Arial"/>
              </a:rPr>
              <a:t>useful </a:t>
            </a:r>
            <a:r>
              <a:rPr lang="en-US" sz="2600" spc="-30" dirty="0">
                <a:cs typeface="Arial"/>
              </a:rPr>
              <a:t>both </a:t>
            </a:r>
            <a:r>
              <a:rPr lang="en-US" sz="2600" spc="-15" dirty="0">
                <a:cs typeface="Arial"/>
              </a:rPr>
              <a:t>for </a:t>
            </a:r>
            <a:r>
              <a:rPr lang="en-US" sz="2600" spc="-70" dirty="0">
                <a:cs typeface="Arial"/>
              </a:rPr>
              <a:t>individual </a:t>
            </a:r>
            <a:r>
              <a:rPr lang="en-US" sz="2600" spc="-150" dirty="0">
                <a:cs typeface="Arial"/>
              </a:rPr>
              <a:t>and  </a:t>
            </a:r>
            <a:r>
              <a:rPr lang="en-US" sz="2600" spc="-35" dirty="0">
                <a:cs typeface="Arial"/>
              </a:rPr>
              <a:t>the </a:t>
            </a:r>
            <a:r>
              <a:rPr lang="en-US" sz="2600" spc="-145" dirty="0">
                <a:cs typeface="Arial"/>
              </a:rPr>
              <a:t>society. </a:t>
            </a:r>
            <a:r>
              <a:rPr lang="en-US" sz="2600" spc="50" dirty="0">
                <a:cs typeface="Arial"/>
              </a:rPr>
              <a:t>It </a:t>
            </a:r>
            <a:r>
              <a:rPr lang="en-US" sz="2600" spc="-195" dirty="0">
                <a:cs typeface="Arial"/>
              </a:rPr>
              <a:t>means </a:t>
            </a:r>
            <a:r>
              <a:rPr lang="en-US" sz="2600" dirty="0">
                <a:cs typeface="Arial"/>
              </a:rPr>
              <a:t>that </a:t>
            </a:r>
            <a:r>
              <a:rPr lang="en-US" sz="2600" spc="-35" dirty="0">
                <a:cs typeface="Arial"/>
              </a:rPr>
              <a:t>the </a:t>
            </a:r>
            <a:r>
              <a:rPr lang="en-US" sz="2600" spc="-110" dirty="0">
                <a:cs typeface="Arial"/>
              </a:rPr>
              <a:t>aim </a:t>
            </a:r>
            <a:r>
              <a:rPr lang="en-US" sz="2600" spc="-5" dirty="0">
                <a:cs typeface="Arial"/>
              </a:rPr>
              <a:t>of </a:t>
            </a:r>
            <a:r>
              <a:rPr lang="en-US" sz="2600" spc="-105" dirty="0">
                <a:cs typeface="Arial"/>
              </a:rPr>
              <a:t>education </a:t>
            </a:r>
            <a:r>
              <a:rPr lang="en-US" sz="2600" spc="-165" dirty="0">
                <a:cs typeface="Arial"/>
              </a:rPr>
              <a:t>is  </a:t>
            </a:r>
            <a:r>
              <a:rPr lang="en-US" sz="2600" spc="-120" dirty="0">
                <a:cs typeface="Arial"/>
              </a:rPr>
              <a:t>character </a:t>
            </a:r>
            <a:r>
              <a:rPr lang="en-US" sz="2600" spc="-80" dirty="0">
                <a:cs typeface="Arial"/>
              </a:rPr>
              <a:t>building </a:t>
            </a:r>
            <a:r>
              <a:rPr lang="en-US" sz="2600" spc="-5" dirty="0">
                <a:cs typeface="Arial"/>
              </a:rPr>
              <a:t>of </a:t>
            </a:r>
            <a:r>
              <a:rPr lang="en-US" sz="2600" spc="-75" dirty="0">
                <a:cs typeface="Arial"/>
              </a:rPr>
              <a:t>individual </a:t>
            </a:r>
            <a:r>
              <a:rPr lang="en-US" sz="2600" spc="-225" dirty="0">
                <a:cs typeface="Arial"/>
              </a:rPr>
              <a:t>so </a:t>
            </a:r>
            <a:r>
              <a:rPr lang="en-US" sz="2600" spc="-5" dirty="0">
                <a:cs typeface="Arial"/>
              </a:rPr>
              <a:t>that </a:t>
            </a:r>
            <a:r>
              <a:rPr lang="en-US" sz="2600" spc="100" dirty="0">
                <a:cs typeface="Arial"/>
              </a:rPr>
              <a:t>it </a:t>
            </a:r>
            <a:r>
              <a:rPr lang="en-US" sz="2600" spc="-110" dirty="0">
                <a:cs typeface="Arial"/>
              </a:rPr>
              <a:t>could  </a:t>
            </a:r>
            <a:r>
              <a:rPr lang="en-US" sz="2600" spc="-50" dirty="0">
                <a:cs typeface="Arial"/>
              </a:rPr>
              <a:t>differentiate </a:t>
            </a:r>
            <a:r>
              <a:rPr lang="en-US" sz="2600" spc="-95" dirty="0">
                <a:cs typeface="Arial"/>
              </a:rPr>
              <a:t>between </a:t>
            </a:r>
            <a:r>
              <a:rPr lang="en-US" sz="2600" spc="-150" dirty="0">
                <a:cs typeface="Arial"/>
              </a:rPr>
              <a:t>good and </a:t>
            </a:r>
            <a:r>
              <a:rPr lang="en-US" sz="2600" spc="-80" dirty="0">
                <a:cs typeface="Arial"/>
              </a:rPr>
              <a:t>evil </a:t>
            </a:r>
            <a:r>
              <a:rPr lang="en-US" sz="2600" spc="-150" dirty="0">
                <a:cs typeface="Arial"/>
              </a:rPr>
              <a:t>and </a:t>
            </a:r>
            <a:r>
              <a:rPr lang="en-US" sz="2600" spc="-170" dirty="0">
                <a:cs typeface="Arial"/>
              </a:rPr>
              <a:t>avoids  </a:t>
            </a:r>
            <a:r>
              <a:rPr lang="en-US" sz="2600" spc="-60" dirty="0">
                <a:cs typeface="Arial"/>
              </a:rPr>
              <a:t>following </a:t>
            </a:r>
            <a:r>
              <a:rPr lang="en-US" sz="2600" spc="-35" dirty="0">
                <a:cs typeface="Arial"/>
              </a:rPr>
              <a:t>the </a:t>
            </a:r>
            <a:r>
              <a:rPr lang="en-US" sz="2600" spc="-75" dirty="0">
                <a:cs typeface="Arial"/>
              </a:rPr>
              <a:t>evil</a:t>
            </a:r>
            <a:r>
              <a:rPr lang="en-US" sz="2600" spc="-420" dirty="0">
                <a:cs typeface="Arial"/>
              </a:rPr>
              <a:t> </a:t>
            </a:r>
            <a:r>
              <a:rPr lang="en-US" sz="2600" spc="-75" dirty="0" smtClean="0">
                <a:cs typeface="Arial"/>
              </a:rPr>
              <a:t>path.</a:t>
            </a:r>
            <a:endParaRPr lang="en-US" sz="2600" dirty="0" smtClean="0">
              <a:cs typeface="Arial"/>
            </a:endParaRPr>
          </a:p>
          <a:p>
            <a:pPr marL="469900" marR="5080" indent="-457200" algn="just">
              <a:spcBef>
                <a:spcPts val="770"/>
              </a:spcBef>
              <a:tabLst>
                <a:tab pos="446405" algn="l"/>
                <a:tab pos="447040" algn="l"/>
              </a:tabLst>
            </a:pPr>
            <a:r>
              <a:rPr lang="en-US" sz="2600" spc="-195" dirty="0" err="1" smtClean="0">
                <a:cs typeface="Arial"/>
              </a:rPr>
              <a:t>Johnn</a:t>
            </a:r>
            <a:r>
              <a:rPr lang="en-US" sz="2600" spc="-195" dirty="0" smtClean="0">
                <a:cs typeface="Arial"/>
              </a:rPr>
              <a:t> </a:t>
            </a:r>
            <a:r>
              <a:rPr lang="en-US" sz="2600" spc="-85" dirty="0">
                <a:cs typeface="Arial"/>
              </a:rPr>
              <a:t>Herbart </a:t>
            </a:r>
            <a:r>
              <a:rPr lang="en-US" sz="2600" spc="-130" dirty="0">
                <a:cs typeface="Arial"/>
              </a:rPr>
              <a:t>proposed </a:t>
            </a:r>
            <a:r>
              <a:rPr lang="en-US" sz="2600" spc="-35" dirty="0">
                <a:cs typeface="Arial"/>
              </a:rPr>
              <a:t>the </a:t>
            </a:r>
            <a:r>
              <a:rPr lang="en-US" sz="2600" spc="-225" dirty="0">
                <a:cs typeface="Arial"/>
              </a:rPr>
              <a:t>same </a:t>
            </a:r>
            <a:r>
              <a:rPr lang="en-US" sz="2600" spc="-175" dirty="0">
                <a:cs typeface="Arial"/>
              </a:rPr>
              <a:t>ideas</a:t>
            </a:r>
            <a:r>
              <a:rPr lang="en-US" sz="2600" spc="-375" dirty="0">
                <a:cs typeface="Arial"/>
              </a:rPr>
              <a:t> </a:t>
            </a:r>
            <a:r>
              <a:rPr lang="en-US" sz="2600" spc="-70" dirty="0">
                <a:cs typeface="Arial"/>
              </a:rPr>
              <a:t>about  </a:t>
            </a:r>
            <a:r>
              <a:rPr lang="en-US" sz="2600" spc="-160" dirty="0">
                <a:cs typeface="Arial"/>
              </a:rPr>
              <a:t>700 </a:t>
            </a:r>
            <a:r>
              <a:rPr lang="en-US" sz="2600" spc="-145" dirty="0">
                <a:cs typeface="Arial"/>
              </a:rPr>
              <a:t>year </a:t>
            </a:r>
            <a:r>
              <a:rPr lang="en-US" sz="2600" spc="-40" dirty="0">
                <a:cs typeface="Arial"/>
              </a:rPr>
              <a:t>after </a:t>
            </a:r>
            <a:r>
              <a:rPr lang="en-US" sz="2600" spc="-35" dirty="0">
                <a:cs typeface="Arial"/>
              </a:rPr>
              <a:t>the </a:t>
            </a:r>
            <a:r>
              <a:rPr lang="en-US" sz="2600" spc="-155" dirty="0">
                <a:cs typeface="Arial"/>
              </a:rPr>
              <a:t>demise </a:t>
            </a:r>
            <a:r>
              <a:rPr lang="en-US" sz="2600" spc="-5" dirty="0">
                <a:cs typeface="Arial"/>
              </a:rPr>
              <a:t>of</a:t>
            </a:r>
            <a:r>
              <a:rPr lang="en-US" sz="2600" spc="-505" dirty="0">
                <a:cs typeface="Arial"/>
              </a:rPr>
              <a:t> </a:t>
            </a:r>
            <a:r>
              <a:rPr lang="en-US" sz="2600" spc="-185" dirty="0" err="1">
                <a:cs typeface="Arial"/>
              </a:rPr>
              <a:t>Ghazali</a:t>
            </a:r>
            <a:r>
              <a:rPr lang="en-US" sz="2600" spc="-185" dirty="0">
                <a:cs typeface="Arial"/>
              </a:rPr>
              <a:t>.</a:t>
            </a:r>
            <a:endParaRPr lang="en-US" sz="2600" dirty="0"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5271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160" dirty="0">
                <a:cs typeface="Trebuchet MS"/>
              </a:rPr>
              <a:t>Discipline </a:t>
            </a:r>
            <a:r>
              <a:rPr lang="en-US" spc="-140" dirty="0">
                <a:cs typeface="Trebuchet MS"/>
              </a:rPr>
              <a:t>and </a:t>
            </a:r>
            <a:r>
              <a:rPr lang="en-US" spc="-110" dirty="0">
                <a:cs typeface="Trebuchet MS"/>
              </a:rPr>
              <a:t>Imam </a:t>
            </a:r>
            <a:r>
              <a:rPr lang="en-US" spc="-210" dirty="0">
                <a:cs typeface="Trebuchet MS"/>
              </a:rPr>
              <a:t>Ghazali’s</a:t>
            </a:r>
            <a:r>
              <a:rPr lang="en-US" spc="-505" dirty="0">
                <a:cs typeface="Trebuchet MS"/>
              </a:rPr>
              <a:t> </a:t>
            </a:r>
            <a:r>
              <a:rPr lang="en-US" spc="-160" dirty="0">
                <a:cs typeface="Trebuchet MS"/>
              </a:rPr>
              <a:t>philosophy: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9869" y="1787857"/>
            <a:ext cx="9484743" cy="4123365"/>
          </a:xfrm>
        </p:spPr>
        <p:txBody>
          <a:bodyPr>
            <a:normAutofit/>
          </a:bodyPr>
          <a:lstStyle/>
          <a:p>
            <a:pPr algn="just"/>
            <a:r>
              <a:rPr lang="en-US" sz="2800" spc="-140" dirty="0">
                <a:cs typeface="Arial"/>
              </a:rPr>
              <a:t>Khalid </a:t>
            </a:r>
            <a:r>
              <a:rPr lang="en-US" sz="2800" spc="-135" dirty="0">
                <a:cs typeface="Arial"/>
              </a:rPr>
              <a:t>(2005) </a:t>
            </a:r>
            <a:r>
              <a:rPr lang="en-US" sz="2800" spc="-130" dirty="0">
                <a:cs typeface="Arial"/>
              </a:rPr>
              <a:t>stats Imam </a:t>
            </a:r>
            <a:r>
              <a:rPr lang="en-US" sz="2800" spc="-190" dirty="0" err="1">
                <a:cs typeface="Arial"/>
              </a:rPr>
              <a:t>Ghazali</a:t>
            </a:r>
            <a:r>
              <a:rPr lang="en-US" sz="2800" spc="-190" dirty="0">
                <a:cs typeface="Arial"/>
              </a:rPr>
              <a:t> </a:t>
            </a:r>
            <a:r>
              <a:rPr lang="en-US" sz="2800" spc="-80" dirty="0">
                <a:cs typeface="Arial"/>
              </a:rPr>
              <a:t>forwarded </a:t>
            </a:r>
            <a:r>
              <a:rPr lang="en-US" sz="2800" spc="-114" dirty="0">
                <a:cs typeface="Arial"/>
              </a:rPr>
              <a:t>very  </a:t>
            </a:r>
            <a:r>
              <a:rPr lang="en-US" sz="2800" spc="-30" dirty="0">
                <a:cs typeface="Arial"/>
              </a:rPr>
              <a:t>important </a:t>
            </a:r>
            <a:r>
              <a:rPr lang="en-US" sz="2800" spc="-145" dirty="0">
                <a:cs typeface="Arial"/>
              </a:rPr>
              <a:t>views </a:t>
            </a:r>
            <a:r>
              <a:rPr lang="en-US" sz="2800" spc="-70" dirty="0">
                <a:cs typeface="Arial"/>
              </a:rPr>
              <a:t>about </a:t>
            </a:r>
            <a:r>
              <a:rPr lang="en-US" sz="2800" spc="-100" dirty="0">
                <a:cs typeface="Arial"/>
              </a:rPr>
              <a:t>discipline. </a:t>
            </a:r>
            <a:r>
              <a:rPr lang="en-US" sz="2800" spc="-240" dirty="0">
                <a:cs typeface="Arial"/>
              </a:rPr>
              <a:t>He </a:t>
            </a:r>
            <a:r>
              <a:rPr lang="en-US" sz="2800" spc="-155" dirty="0">
                <a:cs typeface="Arial"/>
              </a:rPr>
              <a:t>is </a:t>
            </a:r>
            <a:r>
              <a:rPr lang="en-US" sz="2800" spc="-10" dirty="0">
                <a:cs typeface="Arial"/>
              </a:rPr>
              <a:t>not </a:t>
            </a:r>
            <a:r>
              <a:rPr lang="en-US" sz="2800" spc="-40" dirty="0">
                <a:cs typeface="Arial"/>
              </a:rPr>
              <a:t>in </a:t>
            </a:r>
            <a:r>
              <a:rPr lang="en-US" sz="2800" spc="-100" dirty="0" err="1">
                <a:cs typeface="Arial"/>
              </a:rPr>
              <a:t>favour</a:t>
            </a:r>
            <a:r>
              <a:rPr lang="en-US" sz="2800" spc="-595" dirty="0">
                <a:cs typeface="Arial"/>
              </a:rPr>
              <a:t> </a:t>
            </a:r>
            <a:r>
              <a:rPr lang="en-US" sz="2800" spc="-10" dirty="0">
                <a:cs typeface="Arial"/>
              </a:rPr>
              <a:t>of  </a:t>
            </a:r>
            <a:r>
              <a:rPr lang="en-US" sz="2800" spc="-90" dirty="0">
                <a:cs typeface="Arial"/>
              </a:rPr>
              <a:t>maintaining </a:t>
            </a:r>
            <a:r>
              <a:rPr lang="en-US" sz="2800" spc="-100" dirty="0">
                <a:cs typeface="Arial"/>
              </a:rPr>
              <a:t>discipline </a:t>
            </a:r>
            <a:r>
              <a:rPr lang="en-US" sz="2800" spc="-95" dirty="0">
                <a:cs typeface="Arial"/>
              </a:rPr>
              <a:t>on </a:t>
            </a:r>
            <a:r>
              <a:rPr lang="en-US" sz="2800" spc="-35" dirty="0">
                <a:cs typeface="Arial"/>
              </a:rPr>
              <a:t>the </a:t>
            </a:r>
            <a:r>
              <a:rPr lang="en-US" sz="2800" spc="-195" dirty="0">
                <a:cs typeface="Arial"/>
              </a:rPr>
              <a:t>basis </a:t>
            </a:r>
            <a:r>
              <a:rPr lang="en-US" sz="2800" spc="-5" dirty="0">
                <a:cs typeface="Arial"/>
              </a:rPr>
              <a:t>of </a:t>
            </a:r>
            <a:r>
              <a:rPr lang="en-US" sz="2800" spc="-90" dirty="0">
                <a:cs typeface="Arial"/>
              </a:rPr>
              <a:t>fear </a:t>
            </a:r>
            <a:r>
              <a:rPr lang="en-US" sz="2800" spc="-140" dirty="0">
                <a:cs typeface="Arial"/>
              </a:rPr>
              <a:t>and  </a:t>
            </a:r>
            <a:r>
              <a:rPr lang="en-US" sz="2800" spc="-35" dirty="0">
                <a:cs typeface="Arial"/>
              </a:rPr>
              <a:t>intimidation. </a:t>
            </a:r>
            <a:r>
              <a:rPr lang="en-US" sz="2800" spc="-125" dirty="0">
                <a:cs typeface="Arial"/>
              </a:rPr>
              <a:t>Discipline </a:t>
            </a:r>
            <a:r>
              <a:rPr lang="en-US" sz="2800" spc="-120" dirty="0">
                <a:cs typeface="Arial"/>
              </a:rPr>
              <a:t>should </a:t>
            </a:r>
            <a:r>
              <a:rPr lang="en-US" sz="2800" spc="-140" dirty="0">
                <a:cs typeface="Arial"/>
              </a:rPr>
              <a:t>be </a:t>
            </a:r>
            <a:r>
              <a:rPr lang="en-US" sz="2800" spc="-90" dirty="0">
                <a:cs typeface="Arial"/>
              </a:rPr>
              <a:t>maintained </a:t>
            </a:r>
            <a:r>
              <a:rPr lang="en-US" sz="2800" spc="-95" dirty="0">
                <a:cs typeface="Arial"/>
              </a:rPr>
              <a:t>on </a:t>
            </a:r>
            <a:r>
              <a:rPr lang="en-US" sz="2800" spc="-35" dirty="0">
                <a:cs typeface="Arial"/>
              </a:rPr>
              <a:t>the  </a:t>
            </a:r>
            <a:r>
              <a:rPr lang="en-US" sz="2800" spc="-195" dirty="0">
                <a:cs typeface="Arial"/>
              </a:rPr>
              <a:t>basis </a:t>
            </a:r>
            <a:r>
              <a:rPr lang="en-US" sz="2800" spc="-5" dirty="0">
                <a:cs typeface="Arial"/>
              </a:rPr>
              <a:t>of </a:t>
            </a:r>
            <a:r>
              <a:rPr lang="en-US" sz="2800" spc="-110" dirty="0">
                <a:cs typeface="Arial"/>
              </a:rPr>
              <a:t>love </a:t>
            </a:r>
            <a:r>
              <a:rPr lang="en-US" sz="2800" spc="-140" dirty="0">
                <a:cs typeface="Arial"/>
              </a:rPr>
              <a:t>and </a:t>
            </a:r>
            <a:r>
              <a:rPr lang="en-US" sz="2800" spc="-114" dirty="0" smtClean="0">
                <a:cs typeface="Arial"/>
              </a:rPr>
              <a:t>understanding.</a:t>
            </a:r>
          </a:p>
          <a:p>
            <a:pPr algn="just"/>
            <a:r>
              <a:rPr lang="en-US" sz="2800" spc="-240" dirty="0">
                <a:cs typeface="Arial"/>
              </a:rPr>
              <a:t>He </a:t>
            </a:r>
            <a:r>
              <a:rPr lang="en-US" sz="2800" spc="-155" dirty="0">
                <a:cs typeface="Arial"/>
              </a:rPr>
              <a:t>is </a:t>
            </a:r>
            <a:r>
              <a:rPr lang="en-US" sz="2800" spc="-40" dirty="0">
                <a:cs typeface="Arial"/>
              </a:rPr>
              <a:t>in </a:t>
            </a:r>
            <a:r>
              <a:rPr lang="en-US" sz="2800" spc="-100" dirty="0" err="1">
                <a:cs typeface="Arial"/>
              </a:rPr>
              <a:t>favour</a:t>
            </a:r>
            <a:r>
              <a:rPr lang="en-US" sz="2800" spc="-100" dirty="0">
                <a:cs typeface="Arial"/>
              </a:rPr>
              <a:t> </a:t>
            </a:r>
            <a:r>
              <a:rPr lang="en-US" sz="2800" spc="-10" dirty="0">
                <a:cs typeface="Arial"/>
              </a:rPr>
              <a:t>of  </a:t>
            </a:r>
            <a:r>
              <a:rPr lang="en-US" sz="2800" spc="-120" dirty="0">
                <a:cs typeface="Arial"/>
              </a:rPr>
              <a:t>developing </a:t>
            </a:r>
            <a:r>
              <a:rPr lang="en-US" sz="2800" spc="-235" dirty="0">
                <a:cs typeface="Arial"/>
              </a:rPr>
              <a:t>a </a:t>
            </a:r>
            <a:r>
              <a:rPr lang="en-US" sz="2800" spc="-140" dirty="0">
                <a:cs typeface="Arial"/>
              </a:rPr>
              <a:t>good </a:t>
            </a:r>
            <a:r>
              <a:rPr lang="en-US" sz="2800" spc="-80" dirty="0">
                <a:cs typeface="Arial"/>
              </a:rPr>
              <a:t>relationship </a:t>
            </a:r>
            <a:r>
              <a:rPr lang="en-US" sz="2800" spc="-90" dirty="0">
                <a:cs typeface="Arial"/>
              </a:rPr>
              <a:t>between </a:t>
            </a:r>
            <a:r>
              <a:rPr lang="en-US" sz="2800" spc="-35" dirty="0">
                <a:cs typeface="Arial"/>
              </a:rPr>
              <a:t>the </a:t>
            </a:r>
            <a:r>
              <a:rPr lang="en-US" sz="2800" spc="-105" dirty="0">
                <a:cs typeface="Arial"/>
              </a:rPr>
              <a:t>students  </a:t>
            </a:r>
            <a:r>
              <a:rPr lang="en-US" sz="2800" spc="-140" dirty="0">
                <a:cs typeface="Arial"/>
              </a:rPr>
              <a:t>and </a:t>
            </a:r>
            <a:r>
              <a:rPr lang="en-US" sz="2800" spc="-35" dirty="0">
                <a:cs typeface="Arial"/>
              </a:rPr>
              <a:t>the </a:t>
            </a:r>
            <a:r>
              <a:rPr lang="en-US" sz="2800" spc="-135" dirty="0">
                <a:cs typeface="Arial"/>
              </a:rPr>
              <a:t>teachers</a:t>
            </a:r>
            <a:r>
              <a:rPr lang="en-US" sz="2800" spc="-135" dirty="0" smtClean="0">
                <a:cs typeface="Arial"/>
              </a:rPr>
              <a:t>.</a:t>
            </a:r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230230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160" dirty="0">
                <a:cs typeface="Trebuchet MS"/>
              </a:rPr>
              <a:t>Discipline </a:t>
            </a:r>
            <a:r>
              <a:rPr lang="en-US" spc="-140" dirty="0">
                <a:cs typeface="Trebuchet MS"/>
              </a:rPr>
              <a:t>and </a:t>
            </a:r>
            <a:r>
              <a:rPr lang="en-US" spc="-110" dirty="0">
                <a:cs typeface="Trebuchet MS"/>
              </a:rPr>
              <a:t>Imam </a:t>
            </a:r>
            <a:r>
              <a:rPr lang="en-US" spc="-210" dirty="0">
                <a:cs typeface="Trebuchet MS"/>
              </a:rPr>
              <a:t>Ghazali’s</a:t>
            </a:r>
            <a:r>
              <a:rPr lang="en-US" spc="-505" dirty="0">
                <a:cs typeface="Trebuchet MS"/>
              </a:rPr>
              <a:t> </a:t>
            </a:r>
            <a:r>
              <a:rPr lang="en-US" spc="-160" dirty="0">
                <a:cs typeface="Trebuchet MS"/>
              </a:rPr>
              <a:t>philosophy: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spc="-220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2800" spc="-105" dirty="0">
                <a:solidFill>
                  <a:schemeClr val="tx1"/>
                </a:solidFill>
                <a:cs typeface="Arial"/>
              </a:rPr>
              <a:t>teacher </a:t>
            </a:r>
            <a:r>
              <a:rPr lang="en-US" sz="2800" spc="-120" dirty="0">
                <a:solidFill>
                  <a:schemeClr val="tx1"/>
                </a:solidFill>
                <a:cs typeface="Arial"/>
              </a:rPr>
              <a:t>should </a:t>
            </a:r>
            <a:r>
              <a:rPr lang="en-US" sz="2800" spc="-10" dirty="0">
                <a:solidFill>
                  <a:schemeClr val="tx1"/>
                </a:solidFill>
                <a:cs typeface="Arial"/>
              </a:rPr>
              <a:t>not </a:t>
            </a:r>
            <a:r>
              <a:rPr lang="en-US" sz="2800" spc="-155" dirty="0">
                <a:solidFill>
                  <a:schemeClr val="tx1"/>
                </a:solidFill>
                <a:cs typeface="Arial"/>
              </a:rPr>
              <a:t>scold </a:t>
            </a:r>
            <a:r>
              <a:rPr lang="en-US" sz="2800" spc="-35" dirty="0">
                <a:solidFill>
                  <a:schemeClr val="tx1"/>
                </a:solidFill>
                <a:cs typeface="Arial"/>
              </a:rPr>
              <a:t>the  </a:t>
            </a:r>
            <a:r>
              <a:rPr lang="en-US" sz="2800" spc="-105" dirty="0">
                <a:solidFill>
                  <a:schemeClr val="tx1"/>
                </a:solidFill>
                <a:cs typeface="Arial"/>
              </a:rPr>
              <a:t>students </a:t>
            </a:r>
            <a:r>
              <a:rPr lang="en-US" sz="2800" spc="-14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800" spc="-20" dirty="0">
                <a:solidFill>
                  <a:schemeClr val="tx1"/>
                </a:solidFill>
                <a:cs typeface="Arial"/>
              </a:rPr>
              <a:t>treat </a:t>
            </a:r>
            <a:r>
              <a:rPr lang="en-US" sz="2800" spc="-55" dirty="0">
                <a:solidFill>
                  <a:schemeClr val="tx1"/>
                </a:solidFill>
                <a:cs typeface="Arial"/>
              </a:rPr>
              <a:t>them </a:t>
            </a:r>
            <a:r>
              <a:rPr lang="en-US" sz="2800" spc="15" dirty="0">
                <a:solidFill>
                  <a:schemeClr val="tx1"/>
                </a:solidFill>
                <a:cs typeface="Arial"/>
              </a:rPr>
              <a:t>with</a:t>
            </a:r>
            <a:r>
              <a:rPr lang="en-US" sz="2800" spc="-50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800" spc="-160" dirty="0">
                <a:solidFill>
                  <a:schemeClr val="tx1"/>
                </a:solidFill>
                <a:cs typeface="Arial"/>
              </a:rPr>
              <a:t>kindness </a:t>
            </a:r>
            <a:r>
              <a:rPr lang="en-US" sz="2800" spc="-14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800" spc="-155" dirty="0">
                <a:solidFill>
                  <a:schemeClr val="tx1"/>
                </a:solidFill>
                <a:cs typeface="Arial"/>
              </a:rPr>
              <a:t>sympathy</a:t>
            </a:r>
            <a:r>
              <a:rPr lang="en-US" sz="2800" spc="-155" dirty="0" smtClean="0">
                <a:solidFill>
                  <a:schemeClr val="tx1"/>
                </a:solidFill>
                <a:cs typeface="Arial"/>
              </a:rPr>
              <a:t>.</a:t>
            </a:r>
            <a:endParaRPr lang="en-US" sz="2800" spc="-220" dirty="0" smtClean="0">
              <a:solidFill>
                <a:schemeClr val="tx1"/>
              </a:solidFill>
              <a:cs typeface="Arial"/>
            </a:endParaRPr>
          </a:p>
          <a:p>
            <a:r>
              <a:rPr lang="en-US" sz="2800" spc="-220" dirty="0" smtClean="0">
                <a:solidFill>
                  <a:schemeClr val="tx1"/>
                </a:solidFill>
                <a:cs typeface="Arial"/>
              </a:rPr>
              <a:t>The </a:t>
            </a:r>
            <a:r>
              <a:rPr lang="en-US" sz="2800" spc="-105" dirty="0">
                <a:solidFill>
                  <a:schemeClr val="tx1"/>
                </a:solidFill>
                <a:cs typeface="Arial"/>
              </a:rPr>
              <a:t>teacher </a:t>
            </a:r>
            <a:r>
              <a:rPr lang="en-US" sz="2800" spc="-120" dirty="0">
                <a:solidFill>
                  <a:schemeClr val="tx1"/>
                </a:solidFill>
                <a:cs typeface="Arial"/>
              </a:rPr>
              <a:t>should </a:t>
            </a:r>
            <a:r>
              <a:rPr lang="en-US" sz="2800" spc="-100" dirty="0">
                <a:solidFill>
                  <a:schemeClr val="tx1"/>
                </a:solidFill>
                <a:cs typeface="Arial"/>
              </a:rPr>
              <a:t>act </a:t>
            </a:r>
            <a:r>
              <a:rPr lang="en-US" sz="2800" spc="-280" dirty="0">
                <a:solidFill>
                  <a:schemeClr val="tx1"/>
                </a:solidFill>
                <a:cs typeface="Arial"/>
              </a:rPr>
              <a:t>as </a:t>
            </a:r>
            <a:r>
              <a:rPr lang="en-US" sz="2800" spc="-235" dirty="0">
                <a:solidFill>
                  <a:schemeClr val="tx1"/>
                </a:solidFill>
                <a:cs typeface="Arial"/>
              </a:rPr>
              <a:t>a </a:t>
            </a:r>
            <a:r>
              <a:rPr lang="en-US" sz="2800" spc="-65" dirty="0">
                <a:solidFill>
                  <a:schemeClr val="tx1"/>
                </a:solidFill>
                <a:cs typeface="Arial"/>
              </a:rPr>
              <a:t>role </a:t>
            </a:r>
            <a:r>
              <a:rPr lang="en-US" sz="2800" spc="-90" dirty="0">
                <a:solidFill>
                  <a:schemeClr val="tx1"/>
                </a:solidFill>
                <a:cs typeface="Arial"/>
              </a:rPr>
              <a:t>model </a:t>
            </a:r>
            <a:r>
              <a:rPr lang="en-US" sz="2800" spc="-10" dirty="0">
                <a:solidFill>
                  <a:schemeClr val="tx1"/>
                </a:solidFill>
                <a:cs typeface="Arial"/>
              </a:rPr>
              <a:t>for </a:t>
            </a:r>
            <a:r>
              <a:rPr lang="en-US" sz="2800" spc="-35" dirty="0">
                <a:solidFill>
                  <a:schemeClr val="tx1"/>
                </a:solidFill>
                <a:cs typeface="Arial"/>
              </a:rPr>
              <a:t>the</a:t>
            </a:r>
            <a:r>
              <a:rPr lang="en-US" sz="2800" spc="-42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800" spc="-105" dirty="0">
                <a:solidFill>
                  <a:schemeClr val="tx1"/>
                </a:solidFill>
                <a:cs typeface="Arial"/>
              </a:rPr>
              <a:t>students.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544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195" dirty="0">
                <a:cs typeface="Trebuchet MS"/>
              </a:rPr>
              <a:t>Curriculum: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4460" y="1905000"/>
            <a:ext cx="9430152" cy="4232547"/>
          </a:xfrm>
        </p:spPr>
        <p:txBody>
          <a:bodyPr/>
          <a:lstStyle/>
          <a:p>
            <a:pPr algn="just"/>
            <a:r>
              <a:rPr lang="en-US" sz="2800" spc="-180" dirty="0" err="1">
                <a:cs typeface="Arial"/>
              </a:rPr>
              <a:t>Ghazali</a:t>
            </a:r>
            <a:r>
              <a:rPr lang="en-US" sz="2800" spc="-180" dirty="0">
                <a:cs typeface="Arial"/>
              </a:rPr>
              <a:t> </a:t>
            </a:r>
            <a:r>
              <a:rPr lang="en-US" sz="2800" spc="-95" dirty="0">
                <a:cs typeface="Arial"/>
              </a:rPr>
              <a:t>strongly </a:t>
            </a:r>
            <a:r>
              <a:rPr lang="en-US" sz="2800" spc="-105" dirty="0">
                <a:cs typeface="Arial"/>
              </a:rPr>
              <a:t>criticizes </a:t>
            </a:r>
            <a:r>
              <a:rPr lang="en-US" sz="2800" spc="-35" dirty="0">
                <a:cs typeface="Arial"/>
              </a:rPr>
              <a:t>the </a:t>
            </a:r>
            <a:r>
              <a:rPr lang="en-US" sz="2800" spc="-70" dirty="0">
                <a:cs typeface="Arial"/>
              </a:rPr>
              <a:t>curriculum </a:t>
            </a:r>
            <a:r>
              <a:rPr lang="en-US" sz="2800" spc="-10" dirty="0">
                <a:cs typeface="Arial"/>
              </a:rPr>
              <a:t>of </a:t>
            </a:r>
            <a:r>
              <a:rPr lang="en-US" sz="2800" spc="-130" dirty="0">
                <a:cs typeface="Arial"/>
              </a:rPr>
              <a:t>his </a:t>
            </a:r>
            <a:r>
              <a:rPr lang="en-US" sz="2800" spc="-35" dirty="0">
                <a:cs typeface="Arial"/>
              </a:rPr>
              <a:t>time. </a:t>
            </a:r>
            <a:r>
              <a:rPr lang="en-US" sz="2800" spc="-229" dirty="0">
                <a:cs typeface="Arial"/>
              </a:rPr>
              <a:t>He  </a:t>
            </a:r>
            <a:r>
              <a:rPr lang="en-US" sz="2800" spc="-170" dirty="0">
                <a:cs typeface="Arial"/>
              </a:rPr>
              <a:t>raises</a:t>
            </a:r>
            <a:r>
              <a:rPr lang="en-US" sz="2800" spc="-140" dirty="0">
                <a:cs typeface="Arial"/>
              </a:rPr>
              <a:t> </a:t>
            </a:r>
            <a:r>
              <a:rPr lang="en-US" sz="2800" spc="-35" dirty="0">
                <a:cs typeface="Arial"/>
              </a:rPr>
              <a:t>the</a:t>
            </a:r>
            <a:r>
              <a:rPr lang="en-US" sz="2800" spc="-135" dirty="0">
                <a:cs typeface="Arial"/>
              </a:rPr>
              <a:t> </a:t>
            </a:r>
            <a:r>
              <a:rPr lang="en-US" sz="2800" spc="-170" dirty="0">
                <a:cs typeface="Arial"/>
              </a:rPr>
              <a:t>basic</a:t>
            </a:r>
            <a:r>
              <a:rPr lang="en-US" sz="2800" spc="-140" dirty="0">
                <a:cs typeface="Arial"/>
              </a:rPr>
              <a:t> </a:t>
            </a:r>
            <a:r>
              <a:rPr lang="en-US" sz="2800" spc="-90" dirty="0">
                <a:cs typeface="Arial"/>
              </a:rPr>
              <a:t>question</a:t>
            </a:r>
            <a:r>
              <a:rPr lang="en-US" sz="2800" spc="-100" dirty="0">
                <a:cs typeface="Arial"/>
              </a:rPr>
              <a:t> </a:t>
            </a:r>
            <a:r>
              <a:rPr lang="en-US" sz="2800" spc="-10" dirty="0">
                <a:cs typeface="Arial"/>
              </a:rPr>
              <a:t>of</a:t>
            </a:r>
            <a:r>
              <a:rPr lang="en-US" sz="2800" spc="-150" dirty="0">
                <a:cs typeface="Arial"/>
              </a:rPr>
              <a:t> </a:t>
            </a:r>
            <a:r>
              <a:rPr lang="en-US" sz="2800" spc="-50" dirty="0">
                <a:cs typeface="Arial"/>
              </a:rPr>
              <a:t>criteria</a:t>
            </a:r>
            <a:r>
              <a:rPr lang="en-US" sz="2800" spc="-145" dirty="0">
                <a:cs typeface="Arial"/>
              </a:rPr>
              <a:t> </a:t>
            </a:r>
            <a:r>
              <a:rPr lang="en-US" sz="2800" spc="-15" dirty="0">
                <a:cs typeface="Arial"/>
              </a:rPr>
              <a:t>for</a:t>
            </a:r>
            <a:r>
              <a:rPr lang="en-US" sz="2800" spc="-135" dirty="0">
                <a:cs typeface="Arial"/>
              </a:rPr>
              <a:t> </a:t>
            </a:r>
            <a:r>
              <a:rPr lang="en-US" sz="2800" spc="-95" dirty="0">
                <a:cs typeface="Arial"/>
              </a:rPr>
              <a:t>selection</a:t>
            </a:r>
            <a:r>
              <a:rPr lang="en-US" sz="2800" spc="-140" dirty="0">
                <a:cs typeface="Arial"/>
              </a:rPr>
              <a:t> </a:t>
            </a:r>
            <a:r>
              <a:rPr lang="en-US" sz="2800" spc="-10" dirty="0">
                <a:cs typeface="Arial"/>
              </a:rPr>
              <a:t>of</a:t>
            </a:r>
            <a:r>
              <a:rPr lang="en-US" sz="2800" spc="-145" dirty="0">
                <a:cs typeface="Arial"/>
              </a:rPr>
              <a:t> </a:t>
            </a:r>
            <a:r>
              <a:rPr lang="en-US" sz="2800" spc="-100" dirty="0">
                <a:cs typeface="Arial"/>
              </a:rPr>
              <a:t>subject  </a:t>
            </a:r>
            <a:r>
              <a:rPr lang="en-US" sz="2800" spc="-40" dirty="0">
                <a:cs typeface="Arial"/>
              </a:rPr>
              <a:t>matter </a:t>
            </a:r>
            <a:r>
              <a:rPr lang="en-US" sz="2800" spc="-15" dirty="0">
                <a:cs typeface="Arial"/>
              </a:rPr>
              <a:t>for </a:t>
            </a:r>
            <a:r>
              <a:rPr lang="en-US" sz="2800" spc="-75" dirty="0">
                <a:cs typeface="Arial"/>
              </a:rPr>
              <a:t>curriculum. </a:t>
            </a:r>
            <a:r>
              <a:rPr lang="en-US" sz="2800" spc="-229" dirty="0">
                <a:cs typeface="Arial"/>
              </a:rPr>
              <a:t>He </a:t>
            </a:r>
            <a:r>
              <a:rPr lang="en-US" sz="2800" spc="-90" dirty="0">
                <a:cs typeface="Arial"/>
              </a:rPr>
              <a:t>studied </a:t>
            </a:r>
            <a:r>
              <a:rPr lang="en-US" sz="2800" spc="-35" dirty="0">
                <a:cs typeface="Arial"/>
              </a:rPr>
              <a:t>the </a:t>
            </a:r>
            <a:r>
              <a:rPr lang="en-US" sz="2800" spc="-120" dirty="0">
                <a:cs typeface="Arial"/>
              </a:rPr>
              <a:t>various</a:t>
            </a:r>
            <a:r>
              <a:rPr lang="en-US" sz="2800" spc="-365" dirty="0">
                <a:cs typeface="Arial"/>
              </a:rPr>
              <a:t> </a:t>
            </a:r>
            <a:r>
              <a:rPr lang="en-US" sz="2800" spc="-80" dirty="0">
                <a:cs typeface="Arial"/>
              </a:rPr>
              <a:t>curriculum's  </a:t>
            </a:r>
            <a:r>
              <a:rPr lang="en-US" sz="2800" spc="-35" dirty="0">
                <a:cs typeface="Arial"/>
              </a:rPr>
              <a:t>in </a:t>
            </a:r>
            <a:r>
              <a:rPr lang="en-US" sz="2800" spc="-135" dirty="0">
                <a:cs typeface="Arial"/>
              </a:rPr>
              <a:t>his </a:t>
            </a:r>
            <a:r>
              <a:rPr lang="en-US" sz="2800" spc="-80" dirty="0">
                <a:cs typeface="Arial"/>
              </a:rPr>
              <a:t>times </a:t>
            </a:r>
            <a:r>
              <a:rPr lang="en-US" sz="2800" spc="-135" dirty="0">
                <a:cs typeface="Arial"/>
              </a:rPr>
              <a:t>and reached </a:t>
            </a:r>
            <a:r>
              <a:rPr lang="en-US" sz="2800" spc="-35" dirty="0">
                <a:cs typeface="Arial"/>
              </a:rPr>
              <a:t>the </a:t>
            </a:r>
            <a:r>
              <a:rPr lang="en-US" sz="2800" spc="-55" dirty="0">
                <a:cs typeface="Arial"/>
              </a:rPr>
              <a:t>following</a:t>
            </a:r>
            <a:r>
              <a:rPr lang="en-US" sz="2800" spc="-440" dirty="0">
                <a:cs typeface="Arial"/>
              </a:rPr>
              <a:t> </a:t>
            </a:r>
            <a:r>
              <a:rPr lang="en-US" sz="2800" spc="-130" dirty="0" smtClean="0">
                <a:cs typeface="Arial"/>
              </a:rPr>
              <a:t>conclusions:</a:t>
            </a:r>
          </a:p>
          <a:p>
            <a:pPr algn="just"/>
            <a:r>
              <a:rPr lang="en-US" sz="2800" spc="-50" dirty="0" smtClean="0">
                <a:cs typeface="Arial"/>
              </a:rPr>
              <a:t>More </a:t>
            </a:r>
            <a:r>
              <a:rPr lang="en-US" sz="2800" spc="-25" dirty="0">
                <a:cs typeface="Arial"/>
              </a:rPr>
              <a:t>time </a:t>
            </a:r>
            <a:r>
              <a:rPr lang="en-US" sz="2800" spc="-145" dirty="0">
                <a:cs typeface="Arial"/>
              </a:rPr>
              <a:t>is </a:t>
            </a:r>
            <a:r>
              <a:rPr lang="en-US" sz="2800" spc="-110" dirty="0">
                <a:cs typeface="Arial"/>
              </a:rPr>
              <a:t>spent </a:t>
            </a:r>
            <a:r>
              <a:rPr lang="en-US" sz="2800" spc="-90" dirty="0">
                <a:cs typeface="Arial"/>
              </a:rPr>
              <a:t>on </a:t>
            </a:r>
            <a:r>
              <a:rPr lang="en-US" sz="2800" spc="-95" dirty="0">
                <a:cs typeface="Arial"/>
              </a:rPr>
              <a:t>religious education </a:t>
            </a:r>
            <a:r>
              <a:rPr lang="en-US" sz="2800" spc="-135" dirty="0">
                <a:cs typeface="Arial"/>
              </a:rPr>
              <a:t>and</a:t>
            </a:r>
            <a:r>
              <a:rPr lang="en-US" sz="2800" spc="-450" dirty="0">
                <a:cs typeface="Arial"/>
              </a:rPr>
              <a:t> </a:t>
            </a:r>
            <a:r>
              <a:rPr lang="en-US" sz="2800" spc="-45" dirty="0">
                <a:cs typeface="Arial"/>
              </a:rPr>
              <a:t>worldly  </a:t>
            </a:r>
            <a:r>
              <a:rPr lang="en-US" sz="2800" spc="-95" dirty="0">
                <a:cs typeface="Arial"/>
              </a:rPr>
              <a:t>education </a:t>
            </a:r>
            <a:r>
              <a:rPr lang="en-US" sz="2800" spc="-145" dirty="0">
                <a:cs typeface="Arial"/>
              </a:rPr>
              <a:t>is </a:t>
            </a:r>
            <a:r>
              <a:rPr lang="en-US" sz="2800" spc="-85" dirty="0">
                <a:cs typeface="Arial"/>
              </a:rPr>
              <a:t>completely</a:t>
            </a:r>
            <a:r>
              <a:rPr lang="en-US" sz="2800" spc="-200" dirty="0">
                <a:cs typeface="Arial"/>
              </a:rPr>
              <a:t> </a:t>
            </a:r>
            <a:r>
              <a:rPr lang="en-US" sz="2800" spc="-125" dirty="0">
                <a:cs typeface="Arial"/>
              </a:rPr>
              <a:t>ignores</a:t>
            </a:r>
            <a:endParaRPr lang="en-US" sz="2800" dirty="0">
              <a:cs typeface="Arial"/>
            </a:endParaRPr>
          </a:p>
          <a:p>
            <a:pPr marL="355600">
              <a:lnSpc>
                <a:spcPct val="100000"/>
              </a:lnSpc>
            </a:pPr>
            <a:r>
              <a:rPr lang="en-US" sz="2800" spc="-80" dirty="0">
                <a:cs typeface="Arial"/>
              </a:rPr>
              <a:t>Worldly </a:t>
            </a:r>
            <a:r>
              <a:rPr lang="en-US" sz="2800" spc="-95" dirty="0">
                <a:cs typeface="Arial"/>
              </a:rPr>
              <a:t>education </a:t>
            </a:r>
            <a:r>
              <a:rPr lang="en-US" sz="2800" spc="-145" dirty="0">
                <a:cs typeface="Arial"/>
              </a:rPr>
              <a:t>is </a:t>
            </a:r>
            <a:r>
              <a:rPr lang="en-US" sz="2800" spc="-100" dirty="0">
                <a:cs typeface="Arial"/>
              </a:rPr>
              <a:t>equally</a:t>
            </a:r>
            <a:r>
              <a:rPr lang="en-US" sz="2800" spc="-215" dirty="0">
                <a:cs typeface="Arial"/>
              </a:rPr>
              <a:t> </a:t>
            </a:r>
            <a:r>
              <a:rPr lang="en-US" sz="2800" spc="-35" dirty="0">
                <a:cs typeface="Arial"/>
              </a:rPr>
              <a:t>important</a:t>
            </a:r>
            <a:endParaRPr lang="en-US" sz="2800" dirty="0">
              <a:cs typeface="Arial"/>
            </a:endParaRPr>
          </a:p>
          <a:p>
            <a:pPr algn="just"/>
            <a:endParaRPr lang="en-US" sz="2400" dirty="0"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230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195" dirty="0">
                <a:cs typeface="Trebuchet MS"/>
              </a:rPr>
              <a:t>Curriculum: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600" spc="-80" dirty="0">
                <a:solidFill>
                  <a:schemeClr val="tx1"/>
                </a:solidFill>
                <a:cs typeface="Arial"/>
              </a:rPr>
              <a:t>While </a:t>
            </a:r>
            <a:r>
              <a:rPr lang="en-US" sz="2600" spc="-110" dirty="0">
                <a:solidFill>
                  <a:schemeClr val="tx1"/>
                </a:solidFill>
                <a:cs typeface="Arial"/>
              </a:rPr>
              <a:t>teaching </a:t>
            </a:r>
            <a:r>
              <a:rPr lang="en-US" sz="2600" spc="-95" dirty="0">
                <a:solidFill>
                  <a:schemeClr val="tx1"/>
                </a:solidFill>
                <a:cs typeface="Arial"/>
              </a:rPr>
              <a:t>religious education </a:t>
            </a:r>
            <a:r>
              <a:rPr lang="en-US" sz="2600" spc="-80" dirty="0">
                <a:solidFill>
                  <a:schemeClr val="tx1"/>
                </a:solidFill>
                <a:cs typeface="Arial"/>
              </a:rPr>
              <a:t>, </a:t>
            </a:r>
            <a:r>
              <a:rPr lang="en-US" sz="2600" spc="-220" dirty="0">
                <a:solidFill>
                  <a:schemeClr val="tx1"/>
                </a:solidFill>
                <a:cs typeface="Arial"/>
              </a:rPr>
              <a:t>a </a:t>
            </a:r>
            <a:r>
              <a:rPr lang="en-US" sz="2600" spc="-100" dirty="0">
                <a:solidFill>
                  <a:schemeClr val="tx1"/>
                </a:solidFill>
                <a:cs typeface="Arial"/>
              </a:rPr>
              <a:t>great </a:t>
            </a:r>
            <a:r>
              <a:rPr lang="en-US" sz="2600" spc="-85" dirty="0">
                <a:solidFill>
                  <a:schemeClr val="tx1"/>
                </a:solidFill>
                <a:cs typeface="Arial"/>
              </a:rPr>
              <a:t>number </a:t>
            </a:r>
            <a:r>
              <a:rPr lang="en-US" sz="2600" spc="-10" dirty="0">
                <a:solidFill>
                  <a:schemeClr val="tx1"/>
                </a:solidFill>
                <a:cs typeface="Arial"/>
              </a:rPr>
              <a:t>of  </a:t>
            </a:r>
            <a:r>
              <a:rPr lang="en-US" sz="2600" spc="-105" dirty="0">
                <a:solidFill>
                  <a:schemeClr val="tx1"/>
                </a:solidFill>
                <a:cs typeface="Arial"/>
              </a:rPr>
              <a:t>differences </a:t>
            </a:r>
            <a:r>
              <a:rPr lang="en-US" sz="2600" spc="-130" dirty="0">
                <a:solidFill>
                  <a:schemeClr val="tx1"/>
                </a:solidFill>
                <a:cs typeface="Arial"/>
              </a:rPr>
              <a:t>arise </a:t>
            </a:r>
            <a:r>
              <a:rPr lang="en-US" sz="2600" spc="-145" dirty="0">
                <a:solidFill>
                  <a:schemeClr val="tx1"/>
                </a:solidFill>
                <a:cs typeface="Arial"/>
              </a:rPr>
              <a:t>among </a:t>
            </a:r>
            <a:r>
              <a:rPr lang="en-US" sz="26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2600" spc="-130" dirty="0">
                <a:solidFill>
                  <a:schemeClr val="tx1"/>
                </a:solidFill>
                <a:cs typeface="Arial"/>
              </a:rPr>
              <a:t>teachers, </a:t>
            </a:r>
            <a:r>
              <a:rPr lang="en-US" sz="2600" spc="-80" dirty="0">
                <a:solidFill>
                  <a:schemeClr val="tx1"/>
                </a:solidFill>
                <a:cs typeface="Arial"/>
              </a:rPr>
              <a:t>which </a:t>
            </a:r>
            <a:r>
              <a:rPr lang="en-US" sz="2600" spc="-70" dirty="0">
                <a:solidFill>
                  <a:schemeClr val="tx1"/>
                </a:solidFill>
                <a:cs typeface="Arial"/>
              </a:rPr>
              <a:t>result </a:t>
            </a:r>
            <a:r>
              <a:rPr lang="en-US" sz="2600" spc="-35" dirty="0">
                <a:solidFill>
                  <a:schemeClr val="tx1"/>
                </a:solidFill>
                <a:cs typeface="Arial"/>
              </a:rPr>
              <a:t>in</a:t>
            </a:r>
            <a:r>
              <a:rPr lang="en-US" sz="2600" spc="-40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600" spc="-95" dirty="0">
                <a:solidFill>
                  <a:schemeClr val="tx1"/>
                </a:solidFill>
                <a:cs typeface="Arial"/>
              </a:rPr>
              <a:t>mud  </a:t>
            </a:r>
            <a:r>
              <a:rPr lang="en-US" sz="2600" spc="-125" dirty="0">
                <a:solidFill>
                  <a:schemeClr val="tx1"/>
                </a:solidFill>
                <a:cs typeface="Arial"/>
              </a:rPr>
              <a:t>slinging </a:t>
            </a:r>
            <a:r>
              <a:rPr lang="en-US" sz="2600" spc="-90" dirty="0">
                <a:solidFill>
                  <a:schemeClr val="tx1"/>
                </a:solidFill>
                <a:cs typeface="Arial"/>
              </a:rPr>
              <a:t>on </a:t>
            </a:r>
            <a:r>
              <a:rPr lang="en-US" sz="2600" spc="-175" dirty="0">
                <a:solidFill>
                  <a:schemeClr val="tx1"/>
                </a:solidFill>
                <a:cs typeface="Arial"/>
              </a:rPr>
              <a:t>each</a:t>
            </a:r>
            <a:r>
              <a:rPr lang="en-US" sz="2600" spc="-18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600" spc="-90" dirty="0">
                <a:solidFill>
                  <a:schemeClr val="tx1"/>
                </a:solidFill>
                <a:cs typeface="Arial"/>
              </a:rPr>
              <a:t>other</a:t>
            </a:r>
            <a:r>
              <a:rPr lang="en-US" sz="2400" spc="-90" dirty="0" smtClean="0">
                <a:solidFill>
                  <a:schemeClr val="tx1"/>
                </a:solidFill>
                <a:cs typeface="Arial"/>
              </a:rPr>
              <a:t>.</a:t>
            </a:r>
          </a:p>
          <a:p>
            <a:pPr algn="just"/>
            <a:r>
              <a:rPr lang="en-US" sz="2400" spc="-160" dirty="0">
                <a:solidFill>
                  <a:schemeClr val="tx1"/>
                </a:solidFill>
                <a:cs typeface="Arial"/>
              </a:rPr>
              <a:t>No </a:t>
            </a:r>
            <a:r>
              <a:rPr lang="en-US" sz="2400" spc="-145" dirty="0">
                <a:solidFill>
                  <a:schemeClr val="tx1"/>
                </a:solidFill>
                <a:cs typeface="Arial"/>
              </a:rPr>
              <a:t>place </a:t>
            </a:r>
            <a:r>
              <a:rPr lang="en-US" sz="2400" spc="-10" dirty="0">
                <a:solidFill>
                  <a:schemeClr val="tx1"/>
                </a:solidFill>
                <a:cs typeface="Arial"/>
              </a:rPr>
              <a:t>for </a:t>
            </a:r>
            <a:r>
              <a:rPr lang="en-US" sz="2400" spc="-114" dirty="0">
                <a:solidFill>
                  <a:schemeClr val="tx1"/>
                </a:solidFill>
                <a:cs typeface="Arial"/>
              </a:rPr>
              <a:t>character </a:t>
            </a:r>
            <a:r>
              <a:rPr lang="en-US" sz="2400" spc="-75" dirty="0">
                <a:solidFill>
                  <a:schemeClr val="tx1"/>
                </a:solidFill>
                <a:cs typeface="Arial"/>
              </a:rPr>
              <a:t>building </a:t>
            </a:r>
            <a:r>
              <a:rPr lang="en-US" sz="2400" spc="-35" dirty="0">
                <a:solidFill>
                  <a:schemeClr val="tx1"/>
                </a:solidFill>
                <a:cs typeface="Arial"/>
              </a:rPr>
              <a:t>in</a:t>
            </a:r>
            <a:r>
              <a:rPr lang="en-US" sz="2400" spc="-49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75" dirty="0">
                <a:solidFill>
                  <a:schemeClr val="tx1"/>
                </a:solidFill>
                <a:cs typeface="Arial"/>
              </a:rPr>
              <a:t>curriculum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pPr algn="just"/>
            <a:r>
              <a:rPr lang="en-US" sz="2400" spc="-190" dirty="0" err="1">
                <a:solidFill>
                  <a:schemeClr val="tx1"/>
                </a:solidFill>
                <a:cs typeface="Arial"/>
              </a:rPr>
              <a:t>Ghazali</a:t>
            </a:r>
            <a:r>
              <a:rPr lang="en-US" sz="2400" spc="-19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60" dirty="0">
                <a:solidFill>
                  <a:schemeClr val="tx1"/>
                </a:solidFill>
                <a:cs typeface="Arial"/>
              </a:rPr>
              <a:t>also </a:t>
            </a:r>
            <a:r>
              <a:rPr lang="en-US" sz="2400" spc="-190" dirty="0">
                <a:solidFill>
                  <a:schemeClr val="tx1"/>
                </a:solidFill>
                <a:cs typeface="Arial"/>
              </a:rPr>
              <a:t>stresses </a:t>
            </a:r>
            <a:r>
              <a:rPr lang="en-US" sz="24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2400" spc="-90" dirty="0">
                <a:solidFill>
                  <a:schemeClr val="tx1"/>
                </a:solidFill>
                <a:cs typeface="Arial"/>
              </a:rPr>
              <a:t>acquisition </a:t>
            </a:r>
            <a:r>
              <a:rPr lang="en-US" sz="2400" spc="-5" dirty="0">
                <a:solidFill>
                  <a:schemeClr val="tx1"/>
                </a:solidFill>
                <a:cs typeface="Arial"/>
              </a:rPr>
              <a:t>of</a:t>
            </a:r>
            <a:r>
              <a:rPr lang="en-US" sz="2400" spc="-30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10" dirty="0">
                <a:solidFill>
                  <a:schemeClr val="tx1"/>
                </a:solidFill>
                <a:cs typeface="Arial"/>
              </a:rPr>
              <a:t>philosophy  </a:t>
            </a:r>
            <a:r>
              <a:rPr lang="en-US" sz="2400" spc="-140" dirty="0">
                <a:solidFill>
                  <a:schemeClr val="tx1"/>
                </a:solidFill>
                <a:cs typeface="Arial"/>
              </a:rPr>
              <a:t>and</a:t>
            </a:r>
            <a:r>
              <a:rPr lang="en-US" sz="2400" spc="-16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10" dirty="0">
                <a:solidFill>
                  <a:schemeClr val="tx1"/>
                </a:solidFill>
                <a:cs typeface="Arial"/>
              </a:rPr>
              <a:t>logic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pPr algn="just"/>
            <a:r>
              <a:rPr lang="en-US" sz="2400" spc="-190" dirty="0" err="1">
                <a:solidFill>
                  <a:schemeClr val="tx1"/>
                </a:solidFill>
                <a:cs typeface="Arial"/>
              </a:rPr>
              <a:t>Ghazali</a:t>
            </a:r>
            <a:r>
              <a:rPr lang="en-US" sz="2400" spc="-19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00" dirty="0">
                <a:solidFill>
                  <a:schemeClr val="tx1"/>
                </a:solidFill>
                <a:cs typeface="Arial"/>
              </a:rPr>
              <a:t>included </a:t>
            </a:r>
            <a:r>
              <a:rPr lang="en-US" sz="2400" spc="-60" dirty="0">
                <a:solidFill>
                  <a:schemeClr val="tx1"/>
                </a:solidFill>
                <a:cs typeface="Arial"/>
              </a:rPr>
              <a:t>industrial </a:t>
            </a:r>
            <a:r>
              <a:rPr lang="en-US" sz="2400" spc="-95" dirty="0">
                <a:solidFill>
                  <a:schemeClr val="tx1"/>
                </a:solidFill>
                <a:cs typeface="Arial"/>
              </a:rPr>
              <a:t>education,</a:t>
            </a:r>
            <a:r>
              <a:rPr lang="en-US" sz="2400" spc="-34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45" dirty="0">
                <a:solidFill>
                  <a:schemeClr val="tx1"/>
                </a:solidFill>
                <a:cs typeface="Arial"/>
              </a:rPr>
              <a:t>textile,  </a:t>
            </a:r>
            <a:r>
              <a:rPr lang="en-US" sz="2400" spc="-75" dirty="0">
                <a:solidFill>
                  <a:schemeClr val="tx1"/>
                </a:solidFill>
                <a:cs typeface="Arial"/>
              </a:rPr>
              <a:t>agriculture, </a:t>
            </a:r>
            <a:r>
              <a:rPr lang="en-US" sz="2400" spc="-50" dirty="0">
                <a:solidFill>
                  <a:schemeClr val="tx1"/>
                </a:solidFill>
                <a:cs typeface="Arial"/>
              </a:rPr>
              <a:t>tailoring </a:t>
            </a:r>
            <a:r>
              <a:rPr lang="en-US" sz="2400" spc="-14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400" spc="-70" dirty="0">
                <a:solidFill>
                  <a:schemeClr val="tx1"/>
                </a:solidFill>
                <a:cs typeface="Arial"/>
              </a:rPr>
              <a:t>hair </a:t>
            </a:r>
            <a:r>
              <a:rPr lang="en-US" sz="2400" spc="-55" dirty="0">
                <a:solidFill>
                  <a:schemeClr val="tx1"/>
                </a:solidFill>
                <a:cs typeface="Arial"/>
              </a:rPr>
              <a:t>cutting </a:t>
            </a:r>
            <a:r>
              <a:rPr lang="en-US" sz="2400" spc="-40" dirty="0">
                <a:solidFill>
                  <a:schemeClr val="tx1"/>
                </a:solidFill>
                <a:cs typeface="Arial"/>
              </a:rPr>
              <a:t>in </a:t>
            </a:r>
            <a:r>
              <a:rPr lang="en-US" sz="2400" spc="-35" dirty="0">
                <a:solidFill>
                  <a:schemeClr val="tx1"/>
                </a:solidFill>
                <a:cs typeface="Arial"/>
              </a:rPr>
              <a:t>the  </a:t>
            </a:r>
            <a:r>
              <a:rPr lang="en-US" sz="2400" spc="-75" dirty="0">
                <a:solidFill>
                  <a:schemeClr val="tx1"/>
                </a:solidFill>
                <a:cs typeface="Arial"/>
              </a:rPr>
              <a:t>curriculum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pPr algn="just"/>
            <a:endParaRPr lang="en-US" sz="2400" dirty="0">
              <a:cs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7681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165" dirty="0" smtClean="0">
                <a:cs typeface="Trebuchet MS"/>
              </a:rPr>
              <a:t>Conclusion: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0937" y="1905000"/>
            <a:ext cx="9293675" cy="4006222"/>
          </a:xfrm>
        </p:spPr>
        <p:txBody>
          <a:bodyPr>
            <a:normAutofit/>
          </a:bodyPr>
          <a:lstStyle/>
          <a:p>
            <a:r>
              <a:rPr lang="en-US" sz="2800" spc="-140" dirty="0">
                <a:solidFill>
                  <a:schemeClr val="tx1"/>
                </a:solidFill>
                <a:cs typeface="Arial"/>
              </a:rPr>
              <a:t>Khalid </a:t>
            </a:r>
            <a:r>
              <a:rPr lang="en-US" sz="2800" spc="-130" dirty="0">
                <a:solidFill>
                  <a:schemeClr val="tx1"/>
                </a:solidFill>
                <a:cs typeface="Arial"/>
              </a:rPr>
              <a:t>(2005) </a:t>
            </a:r>
            <a:r>
              <a:rPr lang="en-US" sz="2800" spc="-280" dirty="0">
                <a:solidFill>
                  <a:schemeClr val="tx1"/>
                </a:solidFill>
                <a:cs typeface="Arial"/>
              </a:rPr>
              <a:t>says </a:t>
            </a:r>
            <a:r>
              <a:rPr lang="en-US" sz="2800" spc="-130" dirty="0">
                <a:solidFill>
                  <a:schemeClr val="tx1"/>
                </a:solidFill>
                <a:cs typeface="Arial"/>
              </a:rPr>
              <a:t>Imam </a:t>
            </a:r>
            <a:r>
              <a:rPr lang="en-US" sz="2800" spc="-190" dirty="0" err="1">
                <a:solidFill>
                  <a:schemeClr val="tx1"/>
                </a:solidFill>
                <a:cs typeface="Arial"/>
              </a:rPr>
              <a:t>Ghazali</a:t>
            </a:r>
            <a:r>
              <a:rPr lang="en-US" sz="2800" spc="-19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800" spc="-210" dirty="0">
                <a:solidFill>
                  <a:schemeClr val="tx1"/>
                </a:solidFill>
                <a:cs typeface="Arial"/>
              </a:rPr>
              <a:t>was </a:t>
            </a:r>
            <a:r>
              <a:rPr lang="en-US" sz="2800" spc="-235" dirty="0">
                <a:solidFill>
                  <a:schemeClr val="tx1"/>
                </a:solidFill>
                <a:cs typeface="Arial"/>
              </a:rPr>
              <a:t>a </a:t>
            </a:r>
            <a:r>
              <a:rPr lang="en-US" sz="2800" spc="-105" dirty="0">
                <a:solidFill>
                  <a:schemeClr val="tx1"/>
                </a:solidFill>
                <a:cs typeface="Arial"/>
              </a:rPr>
              <a:t>great </a:t>
            </a:r>
            <a:r>
              <a:rPr lang="en-US" sz="2800" spc="-75" dirty="0">
                <a:solidFill>
                  <a:schemeClr val="tx1"/>
                </a:solidFill>
                <a:cs typeface="Arial"/>
              </a:rPr>
              <a:t>Muslim  </a:t>
            </a:r>
            <a:r>
              <a:rPr lang="en-US" sz="2800" spc="-90" dirty="0" smtClean="0">
                <a:solidFill>
                  <a:schemeClr val="tx1"/>
                </a:solidFill>
                <a:cs typeface="Arial"/>
              </a:rPr>
              <a:t>educationist.</a:t>
            </a:r>
          </a:p>
          <a:p>
            <a:r>
              <a:rPr lang="en-US" sz="2800" spc="-114" dirty="0" smtClean="0">
                <a:solidFill>
                  <a:schemeClr val="tx1"/>
                </a:solidFill>
                <a:cs typeface="Arial"/>
              </a:rPr>
              <a:t>He presented </a:t>
            </a:r>
            <a:r>
              <a:rPr lang="en-US" sz="2800" spc="-160" dirty="0">
                <a:solidFill>
                  <a:schemeClr val="tx1"/>
                </a:solidFill>
                <a:cs typeface="Arial"/>
              </a:rPr>
              <a:t>many </a:t>
            </a:r>
            <a:r>
              <a:rPr lang="en-US" sz="2800" spc="25" dirty="0">
                <a:solidFill>
                  <a:schemeClr val="tx1"/>
                </a:solidFill>
                <a:cs typeface="Arial"/>
              </a:rPr>
              <a:t>fruitful </a:t>
            </a:r>
            <a:r>
              <a:rPr lang="en-US" sz="2800" spc="-80" dirty="0">
                <a:solidFill>
                  <a:schemeClr val="tx1"/>
                </a:solidFill>
                <a:cs typeface="Arial"/>
              </a:rPr>
              <a:t>theories,  </a:t>
            </a:r>
            <a:r>
              <a:rPr lang="en-US" sz="2800" spc="-145" dirty="0">
                <a:solidFill>
                  <a:schemeClr val="tx1"/>
                </a:solidFill>
                <a:cs typeface="Arial"/>
              </a:rPr>
              <a:t>aims, </a:t>
            </a:r>
            <a:r>
              <a:rPr lang="en-US" sz="2800" spc="-105" dirty="0">
                <a:solidFill>
                  <a:schemeClr val="tx1"/>
                </a:solidFill>
                <a:cs typeface="Arial"/>
              </a:rPr>
              <a:t>methods </a:t>
            </a:r>
            <a:r>
              <a:rPr lang="en-US" sz="2800" spc="-14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800" spc="-75" dirty="0">
                <a:solidFill>
                  <a:schemeClr val="tx1"/>
                </a:solidFill>
                <a:cs typeface="Arial"/>
              </a:rPr>
              <a:t>curriculum </a:t>
            </a:r>
            <a:r>
              <a:rPr lang="en-US" sz="2800" spc="-5" dirty="0">
                <a:solidFill>
                  <a:schemeClr val="tx1"/>
                </a:solidFill>
                <a:cs typeface="Arial"/>
              </a:rPr>
              <a:t>of </a:t>
            </a:r>
            <a:r>
              <a:rPr lang="en-US" sz="2800" spc="-95" dirty="0">
                <a:solidFill>
                  <a:schemeClr val="tx1"/>
                </a:solidFill>
                <a:cs typeface="Arial"/>
              </a:rPr>
              <a:t>education</a:t>
            </a:r>
            <a:r>
              <a:rPr lang="en-US" sz="2800" spc="-95" dirty="0" smtClean="0">
                <a:solidFill>
                  <a:schemeClr val="tx1"/>
                </a:solidFill>
                <a:cs typeface="Arial"/>
              </a:rPr>
              <a:t>.</a:t>
            </a:r>
          </a:p>
          <a:p>
            <a:r>
              <a:rPr lang="en-US" sz="2800" spc="-240" dirty="0">
                <a:solidFill>
                  <a:schemeClr val="tx1"/>
                </a:solidFill>
                <a:cs typeface="Arial"/>
              </a:rPr>
              <a:t>He </a:t>
            </a:r>
            <a:r>
              <a:rPr lang="en-US" sz="2800" spc="-170" dirty="0">
                <a:solidFill>
                  <a:schemeClr val="tx1"/>
                </a:solidFill>
                <a:cs typeface="Arial"/>
              </a:rPr>
              <a:t>emphasis </a:t>
            </a:r>
            <a:r>
              <a:rPr lang="en-US" sz="2800" spc="-130" dirty="0">
                <a:solidFill>
                  <a:schemeClr val="tx1"/>
                </a:solidFill>
                <a:cs typeface="Arial"/>
              </a:rPr>
              <a:t>personal </a:t>
            </a:r>
            <a:r>
              <a:rPr lang="en-US" sz="2800" spc="-155" dirty="0">
                <a:solidFill>
                  <a:schemeClr val="tx1"/>
                </a:solidFill>
                <a:cs typeface="Arial"/>
              </a:rPr>
              <a:t>experiences </a:t>
            </a:r>
            <a:r>
              <a:rPr lang="en-US" sz="2800" spc="-14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800" spc="-105" dirty="0">
                <a:solidFill>
                  <a:schemeClr val="tx1"/>
                </a:solidFill>
                <a:cs typeface="Arial"/>
              </a:rPr>
              <a:t>teacher- </a:t>
            </a:r>
            <a:r>
              <a:rPr lang="en-US" sz="2800" spc="-75" dirty="0">
                <a:solidFill>
                  <a:schemeClr val="tx1"/>
                </a:solidFill>
                <a:cs typeface="Arial"/>
              </a:rPr>
              <a:t>pupils’  </a:t>
            </a:r>
            <a:r>
              <a:rPr lang="en-US" sz="2800" spc="-80" dirty="0">
                <a:solidFill>
                  <a:schemeClr val="tx1"/>
                </a:solidFill>
                <a:cs typeface="Arial"/>
              </a:rPr>
              <a:t>relationship</a:t>
            </a:r>
            <a:r>
              <a:rPr lang="en-US" sz="2800" spc="-80" dirty="0" smtClean="0">
                <a:solidFill>
                  <a:schemeClr val="tx1"/>
                </a:solidFill>
                <a:cs typeface="Arial"/>
              </a:rPr>
              <a:t>.</a:t>
            </a:r>
          </a:p>
          <a:p>
            <a:r>
              <a:rPr lang="en-US" sz="2800" spc="-240" dirty="0">
                <a:solidFill>
                  <a:schemeClr val="tx1"/>
                </a:solidFill>
                <a:cs typeface="Arial"/>
              </a:rPr>
              <a:t>He </a:t>
            </a:r>
            <a:r>
              <a:rPr lang="en-US" sz="2800" spc="-210" dirty="0">
                <a:solidFill>
                  <a:schemeClr val="tx1"/>
                </a:solidFill>
                <a:cs typeface="Arial"/>
              </a:rPr>
              <a:t>was </a:t>
            </a:r>
            <a:r>
              <a:rPr lang="en-US" sz="2800" spc="-235" dirty="0">
                <a:solidFill>
                  <a:schemeClr val="tx1"/>
                </a:solidFill>
                <a:cs typeface="Arial"/>
              </a:rPr>
              <a:t>a </a:t>
            </a:r>
            <a:r>
              <a:rPr lang="en-US" sz="2800" spc="-105" dirty="0">
                <a:solidFill>
                  <a:schemeClr val="tx1"/>
                </a:solidFill>
                <a:cs typeface="Arial"/>
              </a:rPr>
              <a:t>great  </a:t>
            </a:r>
            <a:r>
              <a:rPr lang="en-US" sz="2800" spc="-130" dirty="0">
                <a:solidFill>
                  <a:schemeClr val="tx1"/>
                </a:solidFill>
                <a:cs typeface="Arial"/>
              </a:rPr>
              <a:t>educator.</a:t>
            </a:r>
            <a:endParaRPr lang="en-US" sz="2800" dirty="0">
              <a:solidFill>
                <a:schemeClr val="tx1"/>
              </a:solidFill>
              <a:cs typeface="Arial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05042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537" y="610462"/>
            <a:ext cx="8911687" cy="1280890"/>
          </a:xfrm>
        </p:spPr>
        <p:txBody>
          <a:bodyPr/>
          <a:lstStyle/>
          <a:p>
            <a:r>
              <a:rPr lang="en-US" dirty="0" smtClean="0"/>
              <a:t>Group Members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Samina Ghani</a:t>
            </a:r>
          </a:p>
          <a:p>
            <a:r>
              <a:rPr lang="en-US" sz="3200" dirty="0"/>
              <a:t>Maryam </a:t>
            </a:r>
            <a:r>
              <a:rPr lang="en-US" sz="3200" dirty="0" smtClean="0"/>
              <a:t>Latif</a:t>
            </a:r>
          </a:p>
          <a:p>
            <a:r>
              <a:rPr lang="en-US" sz="3200" dirty="0" smtClean="0"/>
              <a:t>Shan Irshad</a:t>
            </a:r>
          </a:p>
        </p:txBody>
      </p:sp>
    </p:spTree>
    <p:extLst>
      <p:ext uri="{BB962C8B-B14F-4D97-AF65-F5344CB8AC3E}">
        <p14:creationId xmlns:p14="http://schemas.microsoft.com/office/powerpoint/2010/main" val="41432140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2573" y="1637731"/>
            <a:ext cx="9512039" cy="427349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Imam </a:t>
            </a:r>
            <a:r>
              <a:rPr lang="en-US" sz="2400" dirty="0" err="1" smtClean="0">
                <a:solidFill>
                  <a:schemeClr val="tx1"/>
                </a:solidFill>
              </a:rPr>
              <a:t>Ghazali</a:t>
            </a:r>
            <a:r>
              <a:rPr lang="en-US" sz="2400" dirty="0" smtClean="0">
                <a:solidFill>
                  <a:schemeClr val="tx1"/>
                </a:solidFill>
              </a:rPr>
              <a:t> was born in 1959 AD near </a:t>
            </a:r>
            <a:r>
              <a:rPr lang="en-US" sz="2400" dirty="0" err="1" smtClean="0">
                <a:solidFill>
                  <a:schemeClr val="tx1"/>
                </a:solidFill>
              </a:rPr>
              <a:t>Tus</a:t>
            </a:r>
            <a:r>
              <a:rPr lang="en-US" sz="2400" dirty="0" smtClean="0">
                <a:solidFill>
                  <a:schemeClr val="tx1"/>
                </a:solidFill>
              </a:rPr>
              <a:t> in </a:t>
            </a:r>
            <a:r>
              <a:rPr lang="en-US" sz="2400" dirty="0" err="1" smtClean="0">
                <a:solidFill>
                  <a:schemeClr val="tx1"/>
                </a:solidFill>
              </a:rPr>
              <a:t>Khurasan</a:t>
            </a:r>
            <a:r>
              <a:rPr lang="en-US" sz="2400" dirty="0" smtClean="0">
                <a:solidFill>
                  <a:schemeClr val="tx1"/>
                </a:solidFill>
              </a:rPr>
              <a:t>, a part of then Persia. 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He is also known as Hujjat-</a:t>
            </a:r>
            <a:r>
              <a:rPr lang="en-US" sz="2400" dirty="0" err="1" smtClean="0">
                <a:solidFill>
                  <a:schemeClr val="tx1"/>
                </a:solidFill>
              </a:rPr>
              <a:t>ul</a:t>
            </a:r>
            <a:r>
              <a:rPr lang="en-US" sz="2400" dirty="0" smtClean="0">
                <a:solidFill>
                  <a:schemeClr val="tx1"/>
                </a:solidFill>
              </a:rPr>
              <a:t>-Islam.</a:t>
            </a:r>
          </a:p>
          <a:p>
            <a:pPr algn="just"/>
            <a:r>
              <a:rPr lang="en-US" sz="2400" dirty="0" smtClean="0">
                <a:solidFill>
                  <a:schemeClr val="tx1"/>
                </a:solidFill>
              </a:rPr>
              <a:t>He also performed several pilgrimages to </a:t>
            </a:r>
            <a:r>
              <a:rPr lang="en-US" sz="2400" dirty="0" err="1" smtClean="0">
                <a:solidFill>
                  <a:schemeClr val="tx1"/>
                </a:solidFill>
              </a:rPr>
              <a:t>Makka</a:t>
            </a:r>
            <a:r>
              <a:rPr lang="en-US" sz="2400" dirty="0" smtClean="0">
                <a:solidFill>
                  <a:schemeClr val="tx1"/>
                </a:solidFill>
              </a:rPr>
              <a:t> and once took an oath while standing beside the stone Abraham (</a:t>
            </a:r>
            <a:r>
              <a:rPr lang="en-US" sz="2400" dirty="0" err="1" smtClean="0">
                <a:solidFill>
                  <a:schemeClr val="tx1"/>
                </a:solidFill>
              </a:rPr>
              <a:t>Maqam</a:t>
            </a:r>
            <a:r>
              <a:rPr lang="en-US" sz="2400" dirty="0" smtClean="0">
                <a:solidFill>
                  <a:schemeClr val="tx1"/>
                </a:solidFill>
              </a:rPr>
              <a:t> e Ibrahim) in the </a:t>
            </a:r>
            <a:r>
              <a:rPr lang="en-US" sz="2400" dirty="0" err="1" smtClean="0">
                <a:solidFill>
                  <a:schemeClr val="tx1"/>
                </a:solidFill>
              </a:rPr>
              <a:t>Khana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Kabba</a:t>
            </a:r>
            <a:r>
              <a:rPr lang="en-US" sz="2400" dirty="0" smtClean="0">
                <a:solidFill>
                  <a:schemeClr val="tx1"/>
                </a:solidFill>
              </a:rPr>
              <a:t>. He swear that,</a:t>
            </a:r>
          </a:p>
          <a:p>
            <a:pPr marL="355600">
              <a:spcBef>
                <a:spcPts val="775"/>
              </a:spcBef>
              <a:tabLst>
                <a:tab pos="354965" algn="l"/>
                <a:tab pos="355600" algn="l"/>
              </a:tabLst>
            </a:pPr>
            <a:r>
              <a:rPr lang="en-US" sz="2400" spc="-85" dirty="0" smtClean="0">
                <a:solidFill>
                  <a:schemeClr val="tx1"/>
                </a:solidFill>
                <a:cs typeface="Arial"/>
              </a:rPr>
              <a:t>I</a:t>
            </a:r>
            <a:r>
              <a:rPr lang="en-US" sz="2400" spc="-170" dirty="0" smtClean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10" dirty="0">
                <a:solidFill>
                  <a:schemeClr val="tx1"/>
                </a:solidFill>
                <a:cs typeface="Arial"/>
              </a:rPr>
              <a:t>will</a:t>
            </a:r>
            <a:r>
              <a:rPr lang="en-US" sz="2400" spc="-16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5" dirty="0">
                <a:solidFill>
                  <a:schemeClr val="tx1"/>
                </a:solidFill>
                <a:cs typeface="Arial"/>
              </a:rPr>
              <a:t>not</a:t>
            </a:r>
            <a:r>
              <a:rPr lang="en-US" sz="2400" spc="-17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95" dirty="0">
                <a:solidFill>
                  <a:schemeClr val="tx1"/>
                </a:solidFill>
                <a:cs typeface="Arial"/>
              </a:rPr>
              <a:t>go</a:t>
            </a:r>
            <a:r>
              <a:rPr lang="en-US" sz="2400" spc="-17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20" dirty="0">
                <a:solidFill>
                  <a:schemeClr val="tx1"/>
                </a:solidFill>
                <a:cs typeface="Arial"/>
              </a:rPr>
              <a:t>to</a:t>
            </a:r>
            <a:r>
              <a:rPr lang="en-US" sz="2400" spc="-16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35" dirty="0">
                <a:solidFill>
                  <a:schemeClr val="tx1"/>
                </a:solidFill>
                <a:cs typeface="Arial"/>
              </a:rPr>
              <a:t>the</a:t>
            </a:r>
            <a:r>
              <a:rPr lang="en-US" sz="2400" spc="-17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50" dirty="0">
                <a:solidFill>
                  <a:schemeClr val="tx1"/>
                </a:solidFill>
                <a:cs typeface="Arial"/>
              </a:rPr>
              <a:t>court</a:t>
            </a:r>
            <a:r>
              <a:rPr lang="en-US" sz="2400" spc="-18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5" dirty="0">
                <a:solidFill>
                  <a:schemeClr val="tx1"/>
                </a:solidFill>
                <a:cs typeface="Arial"/>
              </a:rPr>
              <a:t>of</a:t>
            </a:r>
            <a:r>
              <a:rPr lang="en-US" sz="2400" spc="-17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85" dirty="0">
                <a:solidFill>
                  <a:schemeClr val="tx1"/>
                </a:solidFill>
                <a:cs typeface="Arial"/>
              </a:rPr>
              <a:t>any</a:t>
            </a:r>
            <a:r>
              <a:rPr lang="en-US" sz="2400" spc="-16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25" dirty="0">
                <a:solidFill>
                  <a:schemeClr val="tx1"/>
                </a:solidFill>
                <a:cs typeface="Arial"/>
              </a:rPr>
              <a:t>king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pPr marL="355600">
              <a:spcBef>
                <a:spcPts val="765"/>
              </a:spcBef>
              <a:tabLst>
                <a:tab pos="354965" algn="l"/>
                <a:tab pos="355600" algn="l"/>
              </a:tabLst>
            </a:pPr>
            <a:r>
              <a:rPr lang="en-US" sz="2400" spc="-85" dirty="0">
                <a:solidFill>
                  <a:schemeClr val="tx1"/>
                </a:solidFill>
                <a:cs typeface="Arial"/>
              </a:rPr>
              <a:t>I </a:t>
            </a:r>
            <a:r>
              <a:rPr lang="en-US" sz="2400" spc="10" dirty="0">
                <a:solidFill>
                  <a:schemeClr val="tx1"/>
                </a:solidFill>
                <a:cs typeface="Arial"/>
              </a:rPr>
              <a:t>will </a:t>
            </a:r>
            <a:r>
              <a:rPr lang="en-US" sz="2400" spc="-5" dirty="0">
                <a:solidFill>
                  <a:schemeClr val="tx1"/>
                </a:solidFill>
                <a:cs typeface="Arial"/>
              </a:rPr>
              <a:t>not</a:t>
            </a:r>
            <a:r>
              <a:rPr lang="en-US" sz="2400" spc="-66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05" dirty="0">
                <a:solidFill>
                  <a:schemeClr val="tx1"/>
                </a:solidFill>
                <a:cs typeface="Arial"/>
              </a:rPr>
              <a:t>get </a:t>
            </a:r>
            <a:r>
              <a:rPr lang="en-US" sz="2400" spc="-190" dirty="0">
                <a:solidFill>
                  <a:schemeClr val="tx1"/>
                </a:solidFill>
                <a:cs typeface="Arial"/>
              </a:rPr>
              <a:t>any </a:t>
            </a:r>
            <a:r>
              <a:rPr lang="en-US" sz="2400" spc="-130" dirty="0">
                <a:solidFill>
                  <a:schemeClr val="tx1"/>
                </a:solidFill>
                <a:cs typeface="Arial"/>
              </a:rPr>
              <a:t>money </a:t>
            </a:r>
            <a:r>
              <a:rPr lang="en-US" sz="2400" spc="-35" dirty="0">
                <a:solidFill>
                  <a:schemeClr val="tx1"/>
                </a:solidFill>
                <a:cs typeface="Arial"/>
              </a:rPr>
              <a:t>from </a:t>
            </a:r>
            <a:r>
              <a:rPr lang="en-US" sz="2400" spc="-100" dirty="0">
                <a:solidFill>
                  <a:schemeClr val="tx1"/>
                </a:solidFill>
                <a:cs typeface="Arial"/>
              </a:rPr>
              <a:t>rulers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pPr marL="355600" marR="787400">
              <a:spcBef>
                <a:spcPts val="770"/>
              </a:spcBef>
              <a:tabLst>
                <a:tab pos="354965" algn="l"/>
                <a:tab pos="355600" algn="l"/>
              </a:tabLst>
            </a:pPr>
            <a:r>
              <a:rPr lang="en-US" sz="2400" spc="-85" dirty="0">
                <a:solidFill>
                  <a:schemeClr val="tx1"/>
                </a:solidFill>
                <a:cs typeface="Arial"/>
              </a:rPr>
              <a:t>I</a:t>
            </a:r>
            <a:r>
              <a:rPr lang="en-US" sz="2400" spc="-16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10" dirty="0">
                <a:solidFill>
                  <a:schemeClr val="tx1"/>
                </a:solidFill>
                <a:cs typeface="Arial"/>
              </a:rPr>
              <a:t>will</a:t>
            </a:r>
            <a:r>
              <a:rPr lang="en-US" sz="2400" spc="-16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5" dirty="0">
                <a:solidFill>
                  <a:schemeClr val="tx1"/>
                </a:solidFill>
                <a:cs typeface="Arial"/>
              </a:rPr>
              <a:t>not</a:t>
            </a:r>
            <a:r>
              <a:rPr lang="en-US" sz="2400" spc="-16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10" dirty="0">
                <a:solidFill>
                  <a:schemeClr val="tx1"/>
                </a:solidFill>
                <a:cs typeface="Arial"/>
              </a:rPr>
              <a:t>indulge</a:t>
            </a:r>
            <a:r>
              <a:rPr lang="en-US" sz="2400" spc="-15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40" dirty="0">
                <a:solidFill>
                  <a:schemeClr val="tx1"/>
                </a:solidFill>
                <a:cs typeface="Arial"/>
              </a:rPr>
              <a:t>in</a:t>
            </a:r>
            <a:r>
              <a:rPr lang="en-US" sz="2400" spc="-15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85" dirty="0">
                <a:solidFill>
                  <a:schemeClr val="tx1"/>
                </a:solidFill>
                <a:cs typeface="Arial"/>
              </a:rPr>
              <a:t>any</a:t>
            </a:r>
            <a:r>
              <a:rPr lang="en-US" sz="2400" spc="-16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65" dirty="0">
                <a:solidFill>
                  <a:schemeClr val="tx1"/>
                </a:solidFill>
                <a:cs typeface="Arial"/>
              </a:rPr>
              <a:t>type</a:t>
            </a:r>
            <a:r>
              <a:rPr lang="en-US" sz="2400" spc="-16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5" dirty="0">
                <a:solidFill>
                  <a:schemeClr val="tx1"/>
                </a:solidFill>
                <a:cs typeface="Arial"/>
              </a:rPr>
              <a:t>of</a:t>
            </a:r>
            <a:r>
              <a:rPr lang="en-US" sz="2400" spc="-18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70" dirty="0">
                <a:solidFill>
                  <a:schemeClr val="tx1"/>
                </a:solidFill>
                <a:cs typeface="Arial"/>
              </a:rPr>
              <a:t>discussion</a:t>
            </a:r>
            <a:r>
              <a:rPr lang="en-US" sz="2400" spc="-14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20" dirty="0">
                <a:solidFill>
                  <a:schemeClr val="tx1"/>
                </a:solidFill>
                <a:cs typeface="Arial"/>
              </a:rPr>
              <a:t>with  </a:t>
            </a:r>
            <a:r>
              <a:rPr lang="en-US" sz="2400" spc="-165" dirty="0">
                <a:solidFill>
                  <a:schemeClr val="tx1"/>
                </a:solidFill>
                <a:cs typeface="Arial"/>
              </a:rPr>
              <a:t>scholars.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endParaRPr lang="en-US" sz="1400" dirty="0" smtClean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298861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9152" y="569519"/>
            <a:ext cx="8911687" cy="1280890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spc="-125" dirty="0">
                <a:solidFill>
                  <a:schemeClr val="tx1"/>
                </a:solidFill>
                <a:cs typeface="Arial"/>
              </a:rPr>
              <a:t>Imam </a:t>
            </a:r>
            <a:r>
              <a:rPr lang="en-US" sz="2400" spc="-180" dirty="0" err="1">
                <a:solidFill>
                  <a:schemeClr val="tx1"/>
                </a:solidFill>
                <a:cs typeface="Arial"/>
              </a:rPr>
              <a:t>Ghazali</a:t>
            </a:r>
            <a:r>
              <a:rPr lang="en-US" sz="2400" spc="-18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85" dirty="0">
                <a:solidFill>
                  <a:schemeClr val="tx1"/>
                </a:solidFill>
                <a:cs typeface="Arial"/>
              </a:rPr>
              <a:t>died </a:t>
            </a:r>
            <a:r>
              <a:rPr lang="en-US" sz="2400" spc="-35" dirty="0">
                <a:solidFill>
                  <a:schemeClr val="tx1"/>
                </a:solidFill>
                <a:cs typeface="Arial"/>
              </a:rPr>
              <a:t>in </a:t>
            </a:r>
            <a:r>
              <a:rPr lang="en-US" sz="2400" spc="-140" dirty="0">
                <a:solidFill>
                  <a:schemeClr val="tx1"/>
                </a:solidFill>
                <a:cs typeface="Arial"/>
              </a:rPr>
              <a:t>1111</a:t>
            </a:r>
            <a:r>
              <a:rPr lang="en-US" sz="2400" spc="-28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40" dirty="0" smtClean="0">
                <a:solidFill>
                  <a:schemeClr val="tx1"/>
                </a:solidFill>
                <a:cs typeface="Arial"/>
              </a:rPr>
              <a:t>Ad.</a:t>
            </a:r>
            <a:endParaRPr lang="en-US" sz="2400" dirty="0" smtClean="0">
              <a:solidFill>
                <a:schemeClr val="tx1"/>
              </a:solidFill>
              <a:cs typeface="Arial"/>
            </a:endParaRPr>
          </a:p>
          <a:p>
            <a:pPr algn="just"/>
            <a:r>
              <a:rPr lang="en-US" sz="2400" spc="-229" dirty="0" smtClean="0">
                <a:solidFill>
                  <a:schemeClr val="tx1"/>
                </a:solidFill>
                <a:cs typeface="Arial"/>
              </a:rPr>
              <a:t>He </a:t>
            </a:r>
            <a:r>
              <a:rPr lang="en-US" sz="2400" spc="-210" dirty="0">
                <a:solidFill>
                  <a:schemeClr val="tx1"/>
                </a:solidFill>
                <a:cs typeface="Arial"/>
              </a:rPr>
              <a:t>has </a:t>
            </a:r>
            <a:r>
              <a:rPr lang="en-US" sz="2400" dirty="0">
                <a:solidFill>
                  <a:schemeClr val="tx1"/>
                </a:solidFill>
                <a:cs typeface="Arial"/>
              </a:rPr>
              <a:t>written </a:t>
            </a:r>
            <a:r>
              <a:rPr lang="en-US" sz="2400" spc="-90" dirty="0">
                <a:solidFill>
                  <a:schemeClr val="tx1"/>
                </a:solidFill>
                <a:cs typeface="Arial"/>
              </a:rPr>
              <a:t>number </a:t>
            </a:r>
            <a:r>
              <a:rPr lang="en-US" sz="2400" spc="-10" dirty="0">
                <a:solidFill>
                  <a:schemeClr val="tx1"/>
                </a:solidFill>
                <a:cs typeface="Arial"/>
              </a:rPr>
              <a:t>of </a:t>
            </a:r>
            <a:r>
              <a:rPr lang="en-US" sz="2400" spc="-145" dirty="0">
                <a:solidFill>
                  <a:schemeClr val="tx1"/>
                </a:solidFill>
                <a:cs typeface="Arial"/>
              </a:rPr>
              <a:t>books</a:t>
            </a:r>
            <a:r>
              <a:rPr lang="en-US" sz="2400" spc="-21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90" dirty="0">
                <a:solidFill>
                  <a:schemeClr val="tx1"/>
                </a:solidFill>
                <a:cs typeface="Arial"/>
              </a:rPr>
              <a:t>including</a:t>
            </a:r>
            <a:r>
              <a:rPr lang="en-US" sz="2400" spc="-9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35" dirty="0" smtClean="0">
                <a:solidFill>
                  <a:schemeClr val="tx1"/>
                </a:solidFill>
                <a:cs typeface="Arial"/>
              </a:rPr>
              <a:t>the </a:t>
            </a:r>
            <a:r>
              <a:rPr lang="en-US" sz="2400" spc="-125" dirty="0" smtClean="0">
                <a:solidFill>
                  <a:schemeClr val="tx1"/>
                </a:solidFill>
                <a:cs typeface="Arial"/>
              </a:rPr>
              <a:t>“Revival</a:t>
            </a:r>
            <a:r>
              <a:rPr lang="en-US" sz="2400" spc="-180" dirty="0" smtClean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0" dirty="0">
                <a:solidFill>
                  <a:schemeClr val="tx1"/>
                </a:solidFill>
                <a:cs typeface="Arial"/>
              </a:rPr>
              <a:t>of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pPr marL="12700" marR="5080" indent="0" algn="just">
              <a:lnSpc>
                <a:spcPct val="100000"/>
              </a:lnSpc>
              <a:buNone/>
            </a:pPr>
            <a:r>
              <a:rPr lang="en-US" sz="2400" spc="-130" dirty="0">
                <a:solidFill>
                  <a:schemeClr val="tx1"/>
                </a:solidFill>
                <a:cs typeface="Arial"/>
              </a:rPr>
              <a:t>Islamic </a:t>
            </a:r>
            <a:r>
              <a:rPr lang="en-US" sz="2400" spc="-80" dirty="0">
                <a:solidFill>
                  <a:schemeClr val="tx1"/>
                </a:solidFill>
                <a:cs typeface="Arial"/>
              </a:rPr>
              <a:t>knowledge” </a:t>
            </a:r>
            <a:r>
              <a:rPr lang="en-US" sz="2400" spc="-125" dirty="0">
                <a:solidFill>
                  <a:schemeClr val="tx1"/>
                </a:solidFill>
                <a:cs typeface="Arial"/>
              </a:rPr>
              <a:t>(</a:t>
            </a:r>
            <a:r>
              <a:rPr lang="en-US" sz="2400" spc="-125" dirty="0" err="1">
                <a:solidFill>
                  <a:schemeClr val="tx1"/>
                </a:solidFill>
                <a:cs typeface="Arial"/>
              </a:rPr>
              <a:t>Ahya</a:t>
            </a:r>
            <a:r>
              <a:rPr lang="en-US" sz="2400" spc="-125" dirty="0">
                <a:solidFill>
                  <a:schemeClr val="tx1"/>
                </a:solidFill>
                <a:cs typeface="Arial"/>
              </a:rPr>
              <a:t>-e-</a:t>
            </a:r>
            <a:r>
              <a:rPr lang="en-US" sz="2400" spc="-125" dirty="0" err="1">
                <a:solidFill>
                  <a:schemeClr val="tx1"/>
                </a:solidFill>
                <a:cs typeface="Arial"/>
              </a:rPr>
              <a:t>uloom</a:t>
            </a:r>
            <a:r>
              <a:rPr lang="en-US" sz="2400" spc="-12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30" dirty="0">
                <a:solidFill>
                  <a:schemeClr val="tx1"/>
                </a:solidFill>
                <a:cs typeface="Arial"/>
              </a:rPr>
              <a:t>Islam) </a:t>
            </a:r>
            <a:r>
              <a:rPr lang="en-US" sz="2400" spc="-135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400" spc="-100" dirty="0">
                <a:solidFill>
                  <a:schemeClr val="tx1"/>
                </a:solidFill>
                <a:cs typeface="Arial"/>
              </a:rPr>
              <a:t>“Incoherence  </a:t>
            </a:r>
            <a:r>
              <a:rPr lang="en-US" sz="2400" spc="-10" dirty="0">
                <a:solidFill>
                  <a:schemeClr val="tx1"/>
                </a:solidFill>
                <a:cs typeface="Arial"/>
              </a:rPr>
              <a:t>of </a:t>
            </a:r>
            <a:r>
              <a:rPr lang="en-US" sz="2400" spc="-100" dirty="0">
                <a:solidFill>
                  <a:schemeClr val="tx1"/>
                </a:solidFill>
                <a:cs typeface="Arial"/>
              </a:rPr>
              <a:t>philosophy </a:t>
            </a:r>
            <a:r>
              <a:rPr lang="en-US" sz="2400" spc="235" dirty="0">
                <a:solidFill>
                  <a:schemeClr val="tx1"/>
                </a:solidFill>
                <a:cs typeface="Arial"/>
              </a:rPr>
              <a:t>“</a:t>
            </a:r>
            <a:r>
              <a:rPr lang="en-US" sz="2400" spc="-29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120" dirty="0">
                <a:solidFill>
                  <a:schemeClr val="tx1"/>
                </a:solidFill>
                <a:cs typeface="Arial"/>
              </a:rPr>
              <a:t>(</a:t>
            </a:r>
            <a:r>
              <a:rPr lang="en-US" sz="2400" spc="-120" dirty="0" err="1">
                <a:solidFill>
                  <a:schemeClr val="tx1"/>
                </a:solidFill>
                <a:cs typeface="Arial"/>
              </a:rPr>
              <a:t>Tahafat-ul-filasafa</a:t>
            </a:r>
            <a:r>
              <a:rPr lang="en-US" sz="2400" spc="-120" dirty="0" smtClean="0">
                <a:solidFill>
                  <a:schemeClr val="tx1"/>
                </a:solidFill>
                <a:cs typeface="Arial"/>
              </a:rPr>
              <a:t>).</a:t>
            </a:r>
          </a:p>
          <a:p>
            <a:pPr marL="355600" marR="5080" algn="just"/>
            <a:r>
              <a:rPr lang="en-US" sz="2400" spc="-280" dirty="0">
                <a:solidFill>
                  <a:schemeClr val="tx1"/>
                </a:solidFill>
                <a:cs typeface="Arial"/>
              </a:rPr>
              <a:t>As </a:t>
            </a:r>
            <a:r>
              <a:rPr lang="en-US" sz="2400" spc="-155" dirty="0">
                <a:solidFill>
                  <a:schemeClr val="tx1"/>
                </a:solidFill>
                <a:cs typeface="Arial"/>
              </a:rPr>
              <a:t>an </a:t>
            </a:r>
            <a:r>
              <a:rPr lang="en-US" sz="2400" spc="-120" dirty="0">
                <a:solidFill>
                  <a:schemeClr val="tx1"/>
                </a:solidFill>
                <a:cs typeface="Arial"/>
              </a:rPr>
              <a:t>educator, </a:t>
            </a:r>
            <a:r>
              <a:rPr lang="en-US" sz="2400" spc="-130" dirty="0">
                <a:solidFill>
                  <a:schemeClr val="tx1"/>
                </a:solidFill>
                <a:cs typeface="Arial"/>
              </a:rPr>
              <a:t>he </a:t>
            </a:r>
            <a:r>
              <a:rPr lang="en-US" sz="2400" spc="-145" dirty="0">
                <a:solidFill>
                  <a:schemeClr val="tx1"/>
                </a:solidFill>
                <a:cs typeface="Arial"/>
              </a:rPr>
              <a:t>is </a:t>
            </a:r>
            <a:r>
              <a:rPr lang="en-US" sz="24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2400" spc="-110" dirty="0">
                <a:solidFill>
                  <a:schemeClr val="tx1"/>
                </a:solidFill>
                <a:cs typeface="Arial"/>
              </a:rPr>
              <a:t>greatest </a:t>
            </a:r>
            <a:r>
              <a:rPr lang="en-US" sz="2400" spc="-135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400" spc="-95" dirty="0">
                <a:solidFill>
                  <a:schemeClr val="tx1"/>
                </a:solidFill>
                <a:cs typeface="Arial"/>
              </a:rPr>
              <a:t>most </a:t>
            </a:r>
            <a:r>
              <a:rPr lang="en-US" sz="2400" spc="-40" dirty="0">
                <a:solidFill>
                  <a:schemeClr val="tx1"/>
                </a:solidFill>
                <a:cs typeface="Arial"/>
              </a:rPr>
              <a:t>influential  </a:t>
            </a:r>
            <a:r>
              <a:rPr lang="en-US" sz="2400" spc="-125" dirty="0">
                <a:solidFill>
                  <a:schemeClr val="tx1"/>
                </a:solidFill>
                <a:cs typeface="Arial"/>
              </a:rPr>
              <a:t>educators </a:t>
            </a:r>
            <a:r>
              <a:rPr lang="en-US" sz="2400" spc="-10" dirty="0">
                <a:solidFill>
                  <a:schemeClr val="tx1"/>
                </a:solidFill>
                <a:cs typeface="Arial"/>
              </a:rPr>
              <a:t>of </a:t>
            </a:r>
            <a:r>
              <a:rPr lang="en-US" sz="2400" spc="-140" dirty="0">
                <a:solidFill>
                  <a:schemeClr val="tx1"/>
                </a:solidFill>
                <a:cs typeface="Arial"/>
              </a:rPr>
              <a:t>Islam </a:t>
            </a:r>
            <a:r>
              <a:rPr lang="en-US" sz="2400" spc="-135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400" spc="-210" dirty="0">
                <a:solidFill>
                  <a:schemeClr val="tx1"/>
                </a:solidFill>
                <a:cs typeface="Arial"/>
              </a:rPr>
              <a:t>has </a:t>
            </a:r>
            <a:r>
              <a:rPr lang="en-US" sz="2400" spc="-100" dirty="0">
                <a:solidFill>
                  <a:schemeClr val="tx1"/>
                </a:solidFill>
                <a:cs typeface="Arial"/>
              </a:rPr>
              <a:t>great </a:t>
            </a:r>
            <a:r>
              <a:rPr lang="en-US" sz="2400" spc="-85" dirty="0">
                <a:solidFill>
                  <a:schemeClr val="tx1"/>
                </a:solidFill>
                <a:cs typeface="Arial"/>
              </a:rPr>
              <a:t>influence </a:t>
            </a:r>
            <a:r>
              <a:rPr lang="en-US" sz="2400" spc="-90" dirty="0">
                <a:solidFill>
                  <a:schemeClr val="tx1"/>
                </a:solidFill>
                <a:cs typeface="Arial"/>
              </a:rPr>
              <a:t>on </a:t>
            </a:r>
            <a:r>
              <a:rPr lang="en-US" sz="24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2400" spc="-85" dirty="0">
                <a:solidFill>
                  <a:schemeClr val="tx1"/>
                </a:solidFill>
                <a:cs typeface="Arial"/>
              </a:rPr>
              <a:t>modern  </a:t>
            </a:r>
            <a:r>
              <a:rPr lang="en-US" sz="2400" spc="-95" dirty="0">
                <a:solidFill>
                  <a:schemeClr val="tx1"/>
                </a:solidFill>
                <a:cs typeface="Arial"/>
              </a:rPr>
              <a:t>educational</a:t>
            </a:r>
            <a:r>
              <a:rPr lang="en-US" sz="2400" spc="-13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400" spc="-80" dirty="0">
                <a:solidFill>
                  <a:schemeClr val="tx1"/>
                </a:solidFill>
                <a:cs typeface="Arial"/>
              </a:rPr>
              <a:t>thoughts.</a:t>
            </a:r>
            <a:endParaRPr lang="en-US" sz="2400" dirty="0">
              <a:solidFill>
                <a:schemeClr val="tx1"/>
              </a:solidFill>
              <a:cs typeface="Arial"/>
            </a:endParaRPr>
          </a:p>
          <a:p>
            <a:pPr marL="355600" marR="5080" algn="just"/>
            <a:endParaRPr lang="en-US" sz="2400" dirty="0">
              <a:cs typeface="Arial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05934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importance of knowledge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8925" y="1774209"/>
            <a:ext cx="9525687" cy="4137013"/>
          </a:xfrm>
        </p:spPr>
        <p:txBody>
          <a:bodyPr/>
          <a:lstStyle/>
          <a:p>
            <a:pPr algn="just"/>
            <a:r>
              <a:rPr lang="en-US" sz="2800" spc="-150" dirty="0">
                <a:solidFill>
                  <a:schemeClr val="tx1"/>
                </a:solidFill>
                <a:cs typeface="Arial"/>
              </a:rPr>
              <a:t>According </a:t>
            </a:r>
            <a:r>
              <a:rPr lang="en-US" sz="2800" spc="25" dirty="0">
                <a:solidFill>
                  <a:schemeClr val="tx1"/>
                </a:solidFill>
                <a:cs typeface="Arial"/>
              </a:rPr>
              <a:t>to </a:t>
            </a:r>
            <a:r>
              <a:rPr lang="en-US" sz="2800" spc="-190" dirty="0" err="1">
                <a:solidFill>
                  <a:schemeClr val="tx1"/>
                </a:solidFill>
                <a:cs typeface="Arial"/>
              </a:rPr>
              <a:t>Ghazali</a:t>
            </a:r>
            <a:r>
              <a:rPr lang="en-US" sz="2800" spc="-190" dirty="0">
                <a:solidFill>
                  <a:schemeClr val="tx1"/>
                </a:solidFill>
                <a:cs typeface="Arial"/>
              </a:rPr>
              <a:t>, </a:t>
            </a:r>
            <a:r>
              <a:rPr lang="en-US" sz="2800" spc="-125" dirty="0">
                <a:solidFill>
                  <a:schemeClr val="tx1"/>
                </a:solidFill>
                <a:cs typeface="Arial"/>
              </a:rPr>
              <a:t>knowledge </a:t>
            </a:r>
            <a:r>
              <a:rPr lang="en-US" sz="2800" spc="-210" dirty="0">
                <a:solidFill>
                  <a:schemeClr val="tx1"/>
                </a:solidFill>
                <a:cs typeface="Arial"/>
              </a:rPr>
              <a:t>can </a:t>
            </a:r>
            <a:r>
              <a:rPr lang="en-US" sz="2800" spc="-85" dirty="0">
                <a:solidFill>
                  <a:schemeClr val="tx1"/>
                </a:solidFill>
                <a:cs typeface="Arial"/>
              </a:rPr>
              <a:t>bring </a:t>
            </a:r>
            <a:r>
              <a:rPr lang="en-US" sz="2800" spc="-225" dirty="0">
                <a:solidFill>
                  <a:schemeClr val="tx1"/>
                </a:solidFill>
                <a:cs typeface="Arial"/>
              </a:rPr>
              <a:t>us</a:t>
            </a:r>
            <a:r>
              <a:rPr lang="en-US" sz="2800" spc="-42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800" spc="-135" dirty="0">
                <a:solidFill>
                  <a:schemeClr val="tx1"/>
                </a:solidFill>
                <a:cs typeface="Arial"/>
              </a:rPr>
              <a:t>closer  </a:t>
            </a:r>
            <a:r>
              <a:rPr lang="en-US" sz="2800" spc="20" dirty="0">
                <a:solidFill>
                  <a:schemeClr val="tx1"/>
                </a:solidFill>
                <a:cs typeface="Arial"/>
              </a:rPr>
              <a:t>to </a:t>
            </a:r>
            <a:r>
              <a:rPr lang="en-US" sz="2800" spc="-220" dirty="0">
                <a:solidFill>
                  <a:schemeClr val="tx1"/>
                </a:solidFill>
                <a:cs typeface="Arial"/>
              </a:rPr>
              <a:t>God </a:t>
            </a:r>
            <a:r>
              <a:rPr lang="en-US" sz="2800" spc="-300" dirty="0">
                <a:solidFill>
                  <a:schemeClr val="tx1"/>
                </a:solidFill>
                <a:cs typeface="Arial"/>
              </a:rPr>
              <a:t>as </a:t>
            </a:r>
            <a:r>
              <a:rPr lang="en-US" sz="2800" spc="-45" dirty="0">
                <a:solidFill>
                  <a:schemeClr val="tx1"/>
                </a:solidFill>
                <a:cs typeface="Arial"/>
              </a:rPr>
              <a:t>well </a:t>
            </a:r>
            <a:r>
              <a:rPr lang="en-US" sz="2800" spc="-300" dirty="0">
                <a:solidFill>
                  <a:schemeClr val="tx1"/>
                </a:solidFill>
                <a:cs typeface="Arial"/>
              </a:rPr>
              <a:t>as </a:t>
            </a:r>
            <a:r>
              <a:rPr lang="en-US" sz="2800" spc="-165" dirty="0">
                <a:solidFill>
                  <a:schemeClr val="tx1"/>
                </a:solidFill>
                <a:cs typeface="Arial"/>
              </a:rPr>
              <a:t>enhance </a:t>
            </a:r>
            <a:r>
              <a:rPr lang="en-US" sz="2800" spc="-50" dirty="0">
                <a:solidFill>
                  <a:schemeClr val="tx1"/>
                </a:solidFill>
                <a:cs typeface="Arial"/>
              </a:rPr>
              <a:t>worldly </a:t>
            </a:r>
            <a:r>
              <a:rPr lang="en-US" sz="2800" spc="-125" dirty="0">
                <a:solidFill>
                  <a:schemeClr val="tx1"/>
                </a:solidFill>
                <a:cs typeface="Arial"/>
              </a:rPr>
              <a:t>respect </a:t>
            </a:r>
            <a:r>
              <a:rPr lang="en-US" sz="2800" spc="-150" dirty="0">
                <a:solidFill>
                  <a:schemeClr val="tx1"/>
                </a:solidFill>
                <a:cs typeface="Arial"/>
              </a:rPr>
              <a:t>and  </a:t>
            </a:r>
            <a:r>
              <a:rPr lang="en-US" sz="2800" spc="-70" dirty="0">
                <a:solidFill>
                  <a:schemeClr val="tx1"/>
                </a:solidFill>
                <a:cs typeface="Arial"/>
              </a:rPr>
              <a:t>position. </a:t>
            </a:r>
            <a:endParaRPr lang="en-US" sz="2800" spc="-70" dirty="0" smtClean="0">
              <a:solidFill>
                <a:schemeClr val="tx1"/>
              </a:solidFill>
              <a:cs typeface="Arial"/>
            </a:endParaRPr>
          </a:p>
          <a:p>
            <a:pPr algn="just"/>
            <a:r>
              <a:rPr lang="en-US" sz="2800" spc="-160" dirty="0" smtClean="0">
                <a:solidFill>
                  <a:schemeClr val="tx1"/>
                </a:solidFill>
                <a:cs typeface="Arial"/>
              </a:rPr>
              <a:t>Knowledge</a:t>
            </a:r>
            <a:r>
              <a:rPr lang="en-US" sz="2800" spc="-160" dirty="0">
                <a:solidFill>
                  <a:schemeClr val="tx1"/>
                </a:solidFill>
                <a:cs typeface="Arial"/>
              </a:rPr>
              <a:t>, </a:t>
            </a:r>
            <a:r>
              <a:rPr lang="en-US" sz="2800" spc="-150" dirty="0">
                <a:solidFill>
                  <a:schemeClr val="tx1"/>
                </a:solidFill>
                <a:cs typeface="Arial"/>
              </a:rPr>
              <a:t>according </a:t>
            </a:r>
            <a:r>
              <a:rPr lang="en-US" sz="2800" spc="25" dirty="0">
                <a:solidFill>
                  <a:schemeClr val="tx1"/>
                </a:solidFill>
                <a:cs typeface="Arial"/>
              </a:rPr>
              <a:t>to </a:t>
            </a:r>
            <a:r>
              <a:rPr lang="en-US" sz="2800" spc="-65" dirty="0">
                <a:solidFill>
                  <a:schemeClr val="tx1"/>
                </a:solidFill>
                <a:cs typeface="Arial"/>
              </a:rPr>
              <a:t>him </a:t>
            </a:r>
            <a:r>
              <a:rPr lang="en-US" sz="2800" spc="-165" dirty="0">
                <a:solidFill>
                  <a:schemeClr val="tx1"/>
                </a:solidFill>
                <a:cs typeface="Arial"/>
              </a:rPr>
              <a:t>is </a:t>
            </a:r>
            <a:r>
              <a:rPr lang="en-US" sz="2800" spc="-10" dirty="0">
                <a:solidFill>
                  <a:schemeClr val="tx1"/>
                </a:solidFill>
                <a:cs typeface="Arial"/>
              </a:rPr>
              <a:t>not  </a:t>
            </a:r>
            <a:r>
              <a:rPr lang="en-US" sz="2800" spc="-75" dirty="0">
                <a:solidFill>
                  <a:schemeClr val="tx1"/>
                </a:solidFill>
                <a:cs typeface="Arial"/>
              </a:rPr>
              <a:t>relative </a:t>
            </a:r>
            <a:r>
              <a:rPr lang="en-US" sz="2800" spc="-10" dirty="0">
                <a:solidFill>
                  <a:schemeClr val="tx1"/>
                </a:solidFill>
                <a:cs typeface="Arial"/>
              </a:rPr>
              <a:t>but </a:t>
            </a:r>
            <a:r>
              <a:rPr lang="en-US" sz="2800" spc="-235" dirty="0">
                <a:solidFill>
                  <a:schemeClr val="tx1"/>
                </a:solidFill>
                <a:cs typeface="Arial"/>
              </a:rPr>
              <a:t>has </a:t>
            </a:r>
            <a:r>
              <a:rPr lang="en-US" sz="2800" spc="-175" dirty="0">
                <a:solidFill>
                  <a:schemeClr val="tx1"/>
                </a:solidFill>
                <a:cs typeface="Arial"/>
              </a:rPr>
              <a:t>an </a:t>
            </a:r>
            <a:r>
              <a:rPr lang="en-US" sz="2800" spc="-15" dirty="0">
                <a:solidFill>
                  <a:schemeClr val="tx1"/>
                </a:solidFill>
                <a:cs typeface="Arial"/>
              </a:rPr>
              <a:t>entity </a:t>
            </a:r>
            <a:r>
              <a:rPr lang="en-US" sz="2800" spc="-40" dirty="0">
                <a:solidFill>
                  <a:schemeClr val="tx1"/>
                </a:solidFill>
                <a:cs typeface="Arial"/>
              </a:rPr>
              <a:t>in </a:t>
            </a:r>
            <a:r>
              <a:rPr lang="en-US" sz="2800" spc="-80" dirty="0">
                <a:solidFill>
                  <a:schemeClr val="tx1"/>
                </a:solidFill>
                <a:cs typeface="Arial"/>
              </a:rPr>
              <a:t>itself. </a:t>
            </a:r>
            <a:endParaRPr lang="en-US" sz="2800" spc="-80" dirty="0" smtClean="0">
              <a:solidFill>
                <a:schemeClr val="tx1"/>
              </a:solidFill>
              <a:cs typeface="Arial"/>
            </a:endParaRPr>
          </a:p>
          <a:p>
            <a:pPr algn="just"/>
            <a:r>
              <a:rPr lang="en-US" sz="2800" spc="50" dirty="0" smtClean="0">
                <a:solidFill>
                  <a:schemeClr val="tx1"/>
                </a:solidFill>
                <a:cs typeface="Arial"/>
              </a:rPr>
              <a:t>It </a:t>
            </a:r>
            <a:r>
              <a:rPr lang="en-US" sz="2800" spc="-204" dirty="0">
                <a:solidFill>
                  <a:schemeClr val="tx1"/>
                </a:solidFill>
                <a:cs typeface="Arial"/>
              </a:rPr>
              <a:t>can </a:t>
            </a:r>
            <a:r>
              <a:rPr lang="en-US" sz="2800" spc="-155" dirty="0">
                <a:solidFill>
                  <a:schemeClr val="tx1"/>
                </a:solidFill>
                <a:cs typeface="Arial"/>
              </a:rPr>
              <a:t>raise </a:t>
            </a:r>
            <a:r>
              <a:rPr lang="en-US" sz="2800" spc="-35" dirty="0">
                <a:solidFill>
                  <a:schemeClr val="tx1"/>
                </a:solidFill>
                <a:cs typeface="Arial"/>
              </a:rPr>
              <a:t>the  </a:t>
            </a:r>
            <a:r>
              <a:rPr lang="en-US" sz="2800" spc="-130" dirty="0">
                <a:solidFill>
                  <a:schemeClr val="tx1"/>
                </a:solidFill>
                <a:cs typeface="Arial"/>
              </a:rPr>
              <a:t>status </a:t>
            </a:r>
            <a:r>
              <a:rPr lang="en-US" sz="2800" spc="-5" dirty="0">
                <a:solidFill>
                  <a:schemeClr val="tx1"/>
                </a:solidFill>
                <a:cs typeface="Arial"/>
              </a:rPr>
              <a:t>of </a:t>
            </a:r>
            <a:r>
              <a:rPr lang="en-US" sz="2800" spc="-40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2800" spc="-75" dirty="0">
                <a:solidFill>
                  <a:schemeClr val="tx1"/>
                </a:solidFill>
                <a:cs typeface="Arial"/>
              </a:rPr>
              <a:t>individual,</a:t>
            </a:r>
            <a:r>
              <a:rPr lang="en-US" sz="2800" spc="-65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800" spc="-125" dirty="0">
                <a:solidFill>
                  <a:schemeClr val="tx1"/>
                </a:solidFill>
                <a:cs typeface="Arial"/>
              </a:rPr>
              <a:t>create </a:t>
            </a:r>
            <a:r>
              <a:rPr lang="en-US" sz="2800" spc="-114" dirty="0">
                <a:solidFill>
                  <a:schemeClr val="tx1"/>
                </a:solidFill>
                <a:cs typeface="Arial"/>
              </a:rPr>
              <a:t>self </a:t>
            </a:r>
            <a:r>
              <a:rPr lang="en-US" sz="2800" spc="-125" dirty="0">
                <a:solidFill>
                  <a:schemeClr val="tx1"/>
                </a:solidFill>
                <a:cs typeface="Arial"/>
              </a:rPr>
              <a:t>respect </a:t>
            </a:r>
            <a:r>
              <a:rPr lang="en-US" sz="2800" spc="-145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800" spc="-140" dirty="0">
                <a:solidFill>
                  <a:schemeClr val="tx1"/>
                </a:solidFill>
                <a:cs typeface="Arial"/>
              </a:rPr>
              <a:t>take  </a:t>
            </a:r>
            <a:r>
              <a:rPr lang="en-US" sz="2800" spc="-65" dirty="0">
                <a:solidFill>
                  <a:schemeClr val="tx1"/>
                </a:solidFill>
                <a:cs typeface="Arial"/>
              </a:rPr>
              <a:t>him </a:t>
            </a:r>
            <a:r>
              <a:rPr lang="en-US" sz="2800" spc="20" dirty="0">
                <a:solidFill>
                  <a:schemeClr val="tx1"/>
                </a:solidFill>
                <a:cs typeface="Arial"/>
              </a:rPr>
              <a:t>to </a:t>
            </a:r>
            <a:r>
              <a:rPr lang="en-US" sz="28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2800" spc="-125" dirty="0">
                <a:solidFill>
                  <a:schemeClr val="tx1"/>
                </a:solidFill>
                <a:cs typeface="Arial"/>
              </a:rPr>
              <a:t>highest</a:t>
            </a:r>
            <a:r>
              <a:rPr lang="en-US" sz="2800" spc="-56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800" spc="-70" dirty="0">
                <a:solidFill>
                  <a:schemeClr val="tx1"/>
                </a:solidFill>
                <a:cs typeface="Arial"/>
              </a:rPr>
              <a:t>position.</a:t>
            </a:r>
            <a:endParaRPr lang="en-US" sz="2800" dirty="0">
              <a:solidFill>
                <a:schemeClr val="tx1"/>
              </a:solidFill>
              <a:cs typeface="Arial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8009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2402" y="637758"/>
            <a:ext cx="8911687" cy="1280890"/>
          </a:xfrm>
        </p:spPr>
        <p:txBody>
          <a:bodyPr>
            <a:normAutofit/>
          </a:bodyPr>
          <a:lstStyle/>
          <a:p>
            <a:r>
              <a:rPr lang="en-US" sz="3200" spc="-185" dirty="0" smtClean="0">
                <a:latin typeface="+mn-lt"/>
              </a:rPr>
              <a:t>Categories </a:t>
            </a:r>
            <a:r>
              <a:rPr lang="en-US" sz="3200" spc="-645" dirty="0" smtClean="0">
                <a:latin typeface="+mn-lt"/>
              </a:rPr>
              <a:t> </a:t>
            </a:r>
            <a:r>
              <a:rPr lang="en-US" sz="3200" spc="-130" dirty="0">
                <a:latin typeface="+mn-lt"/>
              </a:rPr>
              <a:t>of  </a:t>
            </a:r>
            <a:r>
              <a:rPr lang="en-US" sz="3200" spc="-160" dirty="0" smtClean="0">
                <a:latin typeface="+mn-lt"/>
              </a:rPr>
              <a:t>Knowledge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1881" y="1801504"/>
            <a:ext cx="9252731" cy="4109718"/>
          </a:xfrm>
        </p:spPr>
        <p:txBody>
          <a:bodyPr>
            <a:normAutofit/>
          </a:bodyPr>
          <a:lstStyle/>
          <a:p>
            <a:r>
              <a:rPr lang="en-US" sz="2800" spc="-180" dirty="0">
                <a:solidFill>
                  <a:schemeClr val="tx1"/>
                </a:solidFill>
              </a:rPr>
              <a:t>According </a:t>
            </a:r>
            <a:r>
              <a:rPr lang="en-US" sz="2800" spc="-140" dirty="0">
                <a:solidFill>
                  <a:schemeClr val="tx1"/>
                </a:solidFill>
              </a:rPr>
              <a:t>to </a:t>
            </a:r>
            <a:r>
              <a:rPr lang="en-US" sz="2800" spc="-210" dirty="0" err="1">
                <a:solidFill>
                  <a:schemeClr val="tx1"/>
                </a:solidFill>
              </a:rPr>
              <a:t>Ghazali</a:t>
            </a:r>
            <a:r>
              <a:rPr lang="en-US" sz="2800" spc="-210" dirty="0">
                <a:solidFill>
                  <a:schemeClr val="tx1"/>
                </a:solidFill>
              </a:rPr>
              <a:t>, </a:t>
            </a:r>
            <a:r>
              <a:rPr lang="en-US" sz="2800" spc="-215" dirty="0">
                <a:solidFill>
                  <a:schemeClr val="tx1"/>
                </a:solidFill>
              </a:rPr>
              <a:t>there </a:t>
            </a:r>
            <a:r>
              <a:rPr lang="en-US" sz="2800" spc="-204" dirty="0">
                <a:solidFill>
                  <a:schemeClr val="tx1"/>
                </a:solidFill>
              </a:rPr>
              <a:t>are </a:t>
            </a:r>
            <a:r>
              <a:rPr lang="en-US" sz="2800" spc="-185" dirty="0">
                <a:solidFill>
                  <a:schemeClr val="tx1"/>
                </a:solidFill>
              </a:rPr>
              <a:t>four categories</a:t>
            </a:r>
            <a:r>
              <a:rPr lang="en-US" sz="2800" spc="-645" dirty="0">
                <a:solidFill>
                  <a:schemeClr val="tx1"/>
                </a:solidFill>
              </a:rPr>
              <a:t> </a:t>
            </a:r>
            <a:r>
              <a:rPr lang="en-US" sz="2800" spc="-130" dirty="0">
                <a:solidFill>
                  <a:schemeClr val="tx1"/>
                </a:solidFill>
              </a:rPr>
              <a:t>of  </a:t>
            </a:r>
            <a:r>
              <a:rPr lang="en-US" sz="2800" spc="-160" dirty="0">
                <a:solidFill>
                  <a:schemeClr val="tx1"/>
                </a:solidFill>
              </a:rPr>
              <a:t>Knowledge</a:t>
            </a:r>
            <a:r>
              <a:rPr lang="en-US" sz="2800" spc="-160" dirty="0" smtClean="0">
                <a:solidFill>
                  <a:schemeClr val="tx1"/>
                </a:solidFill>
                <a:cs typeface="Arial"/>
              </a:rPr>
              <a:t>;</a:t>
            </a:r>
          </a:p>
          <a:p>
            <a:pPr marL="12700">
              <a:lnSpc>
                <a:spcPct val="100000"/>
              </a:lnSpc>
              <a:spcBef>
                <a:spcPts val="775"/>
              </a:spcBef>
              <a:buAutoNum type="romanLcPeriod"/>
              <a:tabLst>
                <a:tab pos="584200" algn="l"/>
                <a:tab pos="584835" algn="l"/>
              </a:tabLst>
            </a:pPr>
            <a:r>
              <a:rPr lang="en-US" sz="2800" spc="-105" dirty="0">
                <a:solidFill>
                  <a:schemeClr val="tx1"/>
                </a:solidFill>
                <a:latin typeface="Arial"/>
                <a:cs typeface="Arial"/>
              </a:rPr>
              <a:t>Prophetic</a:t>
            </a:r>
            <a:endParaRPr lang="en-US" sz="28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75"/>
              </a:spcBef>
              <a:buAutoNum type="romanLcPeriod"/>
              <a:tabLst>
                <a:tab pos="584200" algn="l"/>
                <a:tab pos="584835" algn="l"/>
              </a:tabLst>
            </a:pPr>
            <a:r>
              <a:rPr lang="en-US" sz="2800" spc="-180" dirty="0">
                <a:solidFill>
                  <a:schemeClr val="tx1"/>
                </a:solidFill>
                <a:latin typeface="Arial"/>
                <a:cs typeface="Arial"/>
              </a:rPr>
              <a:t>Rulers</a:t>
            </a:r>
            <a:endParaRPr lang="en-US" sz="28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12700" marR="5080">
              <a:lnSpc>
                <a:spcPct val="120000"/>
              </a:lnSpc>
              <a:buAutoNum type="romanLcPeriod"/>
              <a:tabLst>
                <a:tab pos="584200" algn="l"/>
                <a:tab pos="584835" algn="l"/>
              </a:tabLst>
            </a:pPr>
            <a:r>
              <a:rPr lang="en-US" sz="2800" spc="-130" dirty="0">
                <a:solidFill>
                  <a:schemeClr val="tx1"/>
                </a:solidFill>
                <a:latin typeface="Arial"/>
                <a:cs typeface="Arial"/>
              </a:rPr>
              <a:t>Philosophers/scholars  </a:t>
            </a:r>
            <a:endParaRPr lang="en-US" sz="2800" spc="-175" dirty="0">
              <a:solidFill>
                <a:schemeClr val="tx1"/>
              </a:solidFill>
              <a:latin typeface="Arial"/>
              <a:cs typeface="Arial"/>
            </a:endParaRPr>
          </a:p>
          <a:p>
            <a:pPr marL="12700" marR="5080">
              <a:lnSpc>
                <a:spcPct val="120000"/>
              </a:lnSpc>
              <a:buAutoNum type="romanLcPeriod"/>
              <a:tabLst>
                <a:tab pos="584200" algn="l"/>
                <a:tab pos="584835" algn="l"/>
              </a:tabLst>
            </a:pPr>
            <a:r>
              <a:rPr lang="en-US" sz="2800" spc="-180" dirty="0" smtClean="0">
                <a:solidFill>
                  <a:schemeClr val="tx1"/>
                </a:solidFill>
                <a:latin typeface="Arial"/>
                <a:cs typeface="Arial"/>
              </a:rPr>
              <a:t>Preachers</a:t>
            </a:r>
            <a:endParaRPr lang="en-US" sz="28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97554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204" dirty="0">
                <a:cs typeface="Trebuchet MS"/>
              </a:rPr>
              <a:t>Prophetic: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3200" spc="-145" dirty="0">
                <a:solidFill>
                  <a:schemeClr val="tx1"/>
                </a:solidFill>
                <a:cs typeface="Arial"/>
              </a:rPr>
              <a:t>Prophets </a:t>
            </a:r>
            <a:r>
              <a:rPr lang="en-US" sz="3200" spc="-180" dirty="0">
                <a:solidFill>
                  <a:schemeClr val="tx1"/>
                </a:solidFill>
                <a:cs typeface="Arial"/>
              </a:rPr>
              <a:t>convey </a:t>
            </a:r>
            <a:r>
              <a:rPr lang="en-US" sz="32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3200" spc="-245" dirty="0">
                <a:solidFill>
                  <a:schemeClr val="tx1"/>
                </a:solidFill>
                <a:cs typeface="Arial"/>
              </a:rPr>
              <a:t>message </a:t>
            </a:r>
            <a:r>
              <a:rPr lang="en-US" sz="3200" spc="-5" dirty="0">
                <a:solidFill>
                  <a:schemeClr val="tx1"/>
                </a:solidFill>
                <a:cs typeface="Arial"/>
              </a:rPr>
              <a:t>of </a:t>
            </a:r>
            <a:r>
              <a:rPr lang="en-US" sz="3200" spc="-229" dirty="0">
                <a:solidFill>
                  <a:schemeClr val="tx1"/>
                </a:solidFill>
                <a:cs typeface="Arial"/>
              </a:rPr>
              <a:t>God  </a:t>
            </a:r>
            <a:r>
              <a:rPr lang="en-US" sz="3200" spc="-175" dirty="0">
                <a:solidFill>
                  <a:schemeClr val="tx1"/>
                </a:solidFill>
                <a:cs typeface="Arial"/>
              </a:rPr>
              <a:t>regardless </a:t>
            </a:r>
            <a:r>
              <a:rPr lang="en-US" sz="3200" spc="-5" dirty="0">
                <a:solidFill>
                  <a:schemeClr val="tx1"/>
                </a:solidFill>
                <a:cs typeface="Arial"/>
              </a:rPr>
              <a:t>of </a:t>
            </a:r>
            <a:r>
              <a:rPr lang="en-US" sz="3200" spc="-185" dirty="0">
                <a:solidFill>
                  <a:schemeClr val="tx1"/>
                </a:solidFill>
                <a:cs typeface="Arial"/>
              </a:rPr>
              <a:t>any </a:t>
            </a:r>
            <a:r>
              <a:rPr lang="en-US" sz="3200" spc="-80" dirty="0">
                <a:solidFill>
                  <a:schemeClr val="tx1"/>
                </a:solidFill>
                <a:cs typeface="Arial"/>
              </a:rPr>
              <a:t>discrimination </a:t>
            </a:r>
            <a:r>
              <a:rPr lang="en-US" sz="3200" spc="-15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3200" spc="-95" dirty="0">
                <a:solidFill>
                  <a:schemeClr val="tx1"/>
                </a:solidFill>
                <a:cs typeface="Arial"/>
              </a:rPr>
              <a:t>help</a:t>
            </a:r>
            <a:r>
              <a:rPr lang="en-US" sz="3200" spc="-35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3200" spc="25" dirty="0">
                <a:solidFill>
                  <a:schemeClr val="tx1"/>
                </a:solidFill>
                <a:cs typeface="Arial"/>
              </a:rPr>
              <a:t>to  </a:t>
            </a:r>
            <a:r>
              <a:rPr lang="en-US" sz="3200" spc="-40" dirty="0">
                <a:solidFill>
                  <a:schemeClr val="tx1"/>
                </a:solidFill>
                <a:cs typeface="Arial"/>
              </a:rPr>
              <a:t>purify </a:t>
            </a:r>
            <a:r>
              <a:rPr lang="en-US" sz="3200" spc="-35" dirty="0">
                <a:solidFill>
                  <a:schemeClr val="tx1"/>
                </a:solidFill>
                <a:cs typeface="Arial"/>
              </a:rPr>
              <a:t>the </a:t>
            </a:r>
            <a:r>
              <a:rPr lang="en-US" sz="3200" spc="-65" dirty="0">
                <a:solidFill>
                  <a:schemeClr val="tx1"/>
                </a:solidFill>
                <a:cs typeface="Arial"/>
              </a:rPr>
              <a:t>inner</a:t>
            </a:r>
            <a:r>
              <a:rPr lang="en-US" sz="3200" spc="-40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3200" spc="-150" dirty="0">
                <a:solidFill>
                  <a:schemeClr val="tx1"/>
                </a:solidFill>
                <a:cs typeface="Arial"/>
              </a:rPr>
              <a:t>self.</a:t>
            </a:r>
            <a:endParaRPr lang="en-US" sz="3200" dirty="0">
              <a:solidFill>
                <a:schemeClr val="tx1"/>
              </a:solidFill>
              <a:cs typeface="Arial"/>
            </a:endParaRP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08479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165" dirty="0">
                <a:cs typeface="Trebuchet MS"/>
              </a:rPr>
              <a:t>R</a:t>
            </a:r>
            <a:r>
              <a:rPr lang="en-US" spc="-170" dirty="0">
                <a:cs typeface="Trebuchet MS"/>
              </a:rPr>
              <a:t>u</a:t>
            </a:r>
            <a:r>
              <a:rPr lang="en-US" spc="-225" dirty="0">
                <a:cs typeface="Trebuchet MS"/>
              </a:rPr>
              <a:t>ler:</a:t>
            </a:r>
            <a:r>
              <a:rPr lang="en-US" dirty="0">
                <a:latin typeface="Trebuchet MS"/>
                <a:cs typeface="Trebuchet MS"/>
              </a:rPr>
              <a:t/>
            </a:r>
            <a:br>
              <a:rPr lang="en-US" dirty="0">
                <a:latin typeface="Trebuchet MS"/>
                <a:cs typeface="Trebuchet MS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spc="-220" dirty="0">
                <a:solidFill>
                  <a:schemeClr val="tx1"/>
                </a:solidFill>
                <a:cs typeface="Arial"/>
              </a:rPr>
              <a:t>They </a:t>
            </a:r>
            <a:r>
              <a:rPr lang="en-US" sz="2800" spc="-215" dirty="0">
                <a:solidFill>
                  <a:schemeClr val="tx1"/>
                </a:solidFill>
                <a:cs typeface="Arial"/>
              </a:rPr>
              <a:t>use </a:t>
            </a:r>
            <a:r>
              <a:rPr lang="en-US" sz="2800" spc="-10" dirty="0">
                <a:solidFill>
                  <a:schemeClr val="tx1"/>
                </a:solidFill>
                <a:cs typeface="Arial"/>
              </a:rPr>
              <a:t>their </a:t>
            </a:r>
            <a:r>
              <a:rPr lang="en-US" sz="2800" spc="-60" dirty="0">
                <a:solidFill>
                  <a:schemeClr val="tx1"/>
                </a:solidFill>
                <a:cs typeface="Arial"/>
              </a:rPr>
              <a:t>authority, </a:t>
            </a:r>
            <a:r>
              <a:rPr lang="en-US" sz="2800" spc="-95" dirty="0">
                <a:solidFill>
                  <a:schemeClr val="tx1"/>
                </a:solidFill>
                <a:cs typeface="Arial"/>
              </a:rPr>
              <a:t>legislation</a:t>
            </a:r>
            <a:r>
              <a:rPr lang="en-US" sz="2800" spc="-27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800" spc="-150" dirty="0">
                <a:solidFill>
                  <a:schemeClr val="tx1"/>
                </a:solidFill>
                <a:cs typeface="Arial"/>
              </a:rPr>
              <a:t>and  </a:t>
            </a:r>
            <a:r>
              <a:rPr lang="en-US" sz="2800" spc="-114" dirty="0">
                <a:solidFill>
                  <a:schemeClr val="tx1"/>
                </a:solidFill>
                <a:cs typeface="Arial"/>
              </a:rPr>
              <a:t>rules </a:t>
            </a:r>
            <a:r>
              <a:rPr lang="en-US" sz="2800" spc="25" dirty="0">
                <a:solidFill>
                  <a:schemeClr val="tx1"/>
                </a:solidFill>
                <a:cs typeface="Arial"/>
              </a:rPr>
              <a:t>to </a:t>
            </a:r>
            <a:r>
              <a:rPr lang="en-US" sz="2800" spc="-35" dirty="0">
                <a:solidFill>
                  <a:schemeClr val="tx1"/>
                </a:solidFill>
                <a:cs typeface="Arial"/>
              </a:rPr>
              <a:t>train </a:t>
            </a:r>
            <a:r>
              <a:rPr lang="en-US" sz="2800" spc="-150" dirty="0">
                <a:solidFill>
                  <a:schemeClr val="tx1"/>
                </a:solidFill>
                <a:cs typeface="Arial"/>
              </a:rPr>
              <a:t>and </a:t>
            </a:r>
            <a:r>
              <a:rPr lang="en-US" sz="2800" spc="-130" dirty="0">
                <a:solidFill>
                  <a:schemeClr val="tx1"/>
                </a:solidFill>
                <a:cs typeface="Arial"/>
              </a:rPr>
              <a:t>guide </a:t>
            </a:r>
            <a:r>
              <a:rPr lang="en-US" sz="2800" spc="-35" dirty="0">
                <a:solidFill>
                  <a:schemeClr val="tx1"/>
                </a:solidFill>
                <a:cs typeface="Arial"/>
              </a:rPr>
              <a:t>the</a:t>
            </a:r>
            <a:r>
              <a:rPr lang="en-US" sz="2800" spc="-58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2800" spc="-145" dirty="0">
                <a:solidFill>
                  <a:schemeClr val="tx1"/>
                </a:solidFill>
                <a:cs typeface="Arial"/>
              </a:rPr>
              <a:t>society.</a:t>
            </a:r>
            <a:endParaRPr lang="en-US" sz="2800" dirty="0">
              <a:solidFill>
                <a:schemeClr val="tx1"/>
              </a:solidFill>
              <a:cs typeface="Arial"/>
            </a:endParaRPr>
          </a:p>
          <a:p>
            <a:pPr algn="just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005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pc="-155" dirty="0" smtClean="0"/>
              <a:t>Philosophers/scholars: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spc="-125" dirty="0">
                <a:solidFill>
                  <a:schemeClr val="tx1"/>
                </a:solidFill>
                <a:cs typeface="Arial"/>
              </a:rPr>
              <a:t>Their knowledge </a:t>
            </a:r>
            <a:r>
              <a:rPr lang="en-US" sz="3200" spc="-90" dirty="0">
                <a:solidFill>
                  <a:schemeClr val="tx1"/>
                </a:solidFill>
                <a:cs typeface="Arial"/>
              </a:rPr>
              <a:t>benefits </a:t>
            </a:r>
            <a:r>
              <a:rPr lang="en-US" sz="3200" spc="-85" dirty="0">
                <a:solidFill>
                  <a:schemeClr val="tx1"/>
                </a:solidFill>
                <a:cs typeface="Arial"/>
              </a:rPr>
              <a:t>only</a:t>
            </a:r>
            <a:r>
              <a:rPr lang="en-US" sz="3200" spc="-355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3200" spc="-140" dirty="0">
                <a:solidFill>
                  <a:schemeClr val="tx1"/>
                </a:solidFill>
                <a:cs typeface="Arial"/>
              </a:rPr>
              <a:t>selected  </a:t>
            </a:r>
            <a:r>
              <a:rPr lang="en-US" sz="3200" spc="-100" dirty="0">
                <a:solidFill>
                  <a:schemeClr val="tx1"/>
                </a:solidFill>
                <a:cs typeface="Arial"/>
              </a:rPr>
              <a:t>individuals </a:t>
            </a:r>
            <a:r>
              <a:rPr lang="en-US" sz="3200" spc="-10" dirty="0">
                <a:solidFill>
                  <a:schemeClr val="tx1"/>
                </a:solidFill>
                <a:cs typeface="Arial"/>
              </a:rPr>
              <a:t>but </a:t>
            </a:r>
            <a:r>
              <a:rPr lang="en-US" sz="3200" spc="-15" dirty="0">
                <a:solidFill>
                  <a:schemeClr val="tx1"/>
                </a:solidFill>
                <a:cs typeface="Arial"/>
              </a:rPr>
              <a:t>for </a:t>
            </a:r>
            <a:r>
              <a:rPr lang="en-US" sz="3200" spc="-70" dirty="0">
                <a:solidFill>
                  <a:schemeClr val="tx1"/>
                </a:solidFill>
                <a:cs typeface="Arial"/>
              </a:rPr>
              <a:t>benefiting</a:t>
            </a:r>
            <a:r>
              <a:rPr lang="en-US" sz="3200" spc="-470" dirty="0">
                <a:solidFill>
                  <a:schemeClr val="tx1"/>
                </a:solidFill>
                <a:cs typeface="Arial"/>
              </a:rPr>
              <a:t> </a:t>
            </a:r>
            <a:r>
              <a:rPr lang="en-US" sz="3200" spc="-240" dirty="0">
                <a:solidFill>
                  <a:schemeClr val="tx1"/>
                </a:solidFill>
                <a:cs typeface="Arial"/>
              </a:rPr>
              <a:t>masses.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401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114</TotalTime>
  <Words>777</Words>
  <Application>Microsoft Office PowerPoint</Application>
  <PresentationFormat>Widescreen</PresentationFormat>
  <Paragraphs>65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Century Gothic</vt:lpstr>
      <vt:lpstr>Times New Roman</vt:lpstr>
      <vt:lpstr>Trebuchet MS</vt:lpstr>
      <vt:lpstr>Wingdings 3</vt:lpstr>
      <vt:lpstr>Wisp</vt:lpstr>
      <vt:lpstr>Imam Ghazali’s Education Philosophy</vt:lpstr>
      <vt:lpstr>Group Members</vt:lpstr>
      <vt:lpstr>Introduction</vt:lpstr>
      <vt:lpstr>Introduction</vt:lpstr>
      <vt:lpstr>The importance of knowledge </vt:lpstr>
      <vt:lpstr>Categories  of  Knowledge</vt:lpstr>
      <vt:lpstr>Prophetic: </vt:lpstr>
      <vt:lpstr>Ruler: </vt:lpstr>
      <vt:lpstr>Philosophers/scholars:</vt:lpstr>
      <vt:lpstr>Preachers: </vt:lpstr>
      <vt:lpstr>Ghazali divides knowledge into two types   </vt:lpstr>
      <vt:lpstr>Psychological concepts of Ghazali : </vt:lpstr>
      <vt:lpstr>Aims of Education:</vt:lpstr>
      <vt:lpstr>Discipline and Imam Ghazali’s philosophy: </vt:lpstr>
      <vt:lpstr>Discipline and Imam Ghazali’s philosophy: </vt:lpstr>
      <vt:lpstr>Curriculum: </vt:lpstr>
      <vt:lpstr>Curriculum: </vt:lpstr>
      <vt:lpstr>Conclusion: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Imam Ghazali’s Education Philosophy</dc:title>
  <dc:creator>Fatima Ghani</dc:creator>
  <cp:lastModifiedBy>Fatima Ghani</cp:lastModifiedBy>
  <cp:revision>8</cp:revision>
  <dcterms:created xsi:type="dcterms:W3CDTF">2019-11-27T15:51:20Z</dcterms:created>
  <dcterms:modified xsi:type="dcterms:W3CDTF">2019-11-27T17:46:04Z</dcterms:modified>
</cp:coreProperties>
</file>