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838586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830387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89373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304855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1AB99B-1720-404C-B9B1-431306E2A5E1}" type="datetimeFigureOut">
              <a:rPr lang="en-US" smtClean="0"/>
              <a:t>1/7/2020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891910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1AB99B-1720-404C-B9B1-431306E2A5E1}"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4228676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1AB99B-1720-404C-B9B1-431306E2A5E1}" type="datetimeFigureOut">
              <a:rPr lang="en-US" smtClean="0"/>
              <a:t>1/7/2020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526782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1AB99B-1720-404C-B9B1-431306E2A5E1}" type="datetimeFigureOut">
              <a:rPr lang="en-US" smtClean="0"/>
              <a:t>1/7/2020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1405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1AB99B-1720-404C-B9B1-431306E2A5E1}" type="datetimeFigureOut">
              <a:rPr lang="en-US" smtClean="0"/>
              <a:t>1/7/2020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2477488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AB99B-1720-404C-B9B1-431306E2A5E1}"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577175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AB99B-1720-404C-B9B1-431306E2A5E1}" type="datetimeFigureOut">
              <a:rPr lang="en-US" smtClean="0"/>
              <a:t>1/7/2020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4079146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1AB99B-1720-404C-B9B1-431306E2A5E1}" type="datetimeFigureOut">
              <a:rPr lang="en-US" smtClean="0"/>
              <a:t>1/7/2020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6D8A42-0BE9-4A00-A46D-B38D05143C04}" type="slidenum">
              <a:rPr lang="en-US" smtClean="0"/>
              <a:t>‹#›</a:t>
            </a:fld>
            <a:endParaRPr lang="en-US"/>
          </a:p>
        </p:txBody>
      </p:sp>
    </p:spTree>
    <p:extLst>
      <p:ext uri="{BB962C8B-B14F-4D97-AF65-F5344CB8AC3E}">
        <p14:creationId xmlns:p14="http://schemas.microsoft.com/office/powerpoint/2010/main" val="2307437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Psychological Foundation</a:t>
            </a:r>
            <a:endParaRPr lang="en-US" b="1"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222994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b="1" dirty="0" smtClean="0"/>
              <a:t>The Learning Situation</a:t>
            </a:r>
            <a:br>
              <a:rPr lang="en-US" b="1" dirty="0" smtClean="0"/>
            </a:br>
            <a:endParaRPr lang="en-US" dirty="0"/>
          </a:p>
        </p:txBody>
      </p:sp>
      <p:sp>
        <p:nvSpPr>
          <p:cNvPr id="3" name="Content Placeholder 2"/>
          <p:cNvSpPr>
            <a:spLocks noGrp="1"/>
          </p:cNvSpPr>
          <p:nvPr>
            <p:ph idx="1"/>
          </p:nvPr>
        </p:nvSpPr>
        <p:spPr/>
        <p:txBody>
          <a:bodyPr/>
          <a:lstStyle/>
          <a:p>
            <a:pPr algn="just">
              <a:lnSpc>
                <a:spcPct val="150000"/>
              </a:lnSpc>
            </a:pPr>
            <a:r>
              <a:rPr lang="en-US" dirty="0" smtClean="0"/>
              <a:t>Learning situation means what is the affect of those factors and conditions on the learner and learning process. The classroom setting, behavior of teacher, class environment are some of the factors that affect learner and learning process. Educational psychologists are interested in studying the learning situations that help the learner in learning process.</a:t>
            </a:r>
            <a:endParaRPr lang="en-US" dirty="0"/>
          </a:p>
        </p:txBody>
      </p:sp>
    </p:spTree>
    <p:extLst>
      <p:ext uri="{BB962C8B-B14F-4D97-AF65-F5344CB8AC3E}">
        <p14:creationId xmlns:p14="http://schemas.microsoft.com/office/powerpoint/2010/main" val="367543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Aims of Educational psychology</a:t>
            </a:r>
            <a:endParaRPr lang="en-US" b="1" dirty="0"/>
          </a:p>
        </p:txBody>
      </p:sp>
      <p:sp>
        <p:nvSpPr>
          <p:cNvPr id="3" name="Content Placeholder 2"/>
          <p:cNvSpPr>
            <a:spLocks noGrp="1"/>
          </p:cNvSpPr>
          <p:nvPr>
            <p:ph idx="1"/>
          </p:nvPr>
        </p:nvSpPr>
        <p:spPr/>
        <p:txBody>
          <a:bodyPr/>
          <a:lstStyle/>
          <a:p>
            <a:pPr algn="just">
              <a:lnSpc>
                <a:spcPct val="150000"/>
              </a:lnSpc>
            </a:pPr>
            <a:r>
              <a:rPr lang="en-US" dirty="0"/>
              <a:t>U</a:t>
            </a:r>
            <a:r>
              <a:rPr lang="en-US" dirty="0" smtClean="0"/>
              <a:t>nderstand </a:t>
            </a:r>
            <a:r>
              <a:rPr lang="en-US" dirty="0"/>
              <a:t>the nature of classroom learning</a:t>
            </a:r>
          </a:p>
          <a:p>
            <a:pPr algn="just">
              <a:lnSpc>
                <a:spcPct val="150000"/>
              </a:lnSpc>
            </a:pPr>
            <a:r>
              <a:rPr lang="en-US" dirty="0" smtClean="0"/>
              <a:t>Understand </a:t>
            </a:r>
            <a:r>
              <a:rPr lang="en-US" dirty="0"/>
              <a:t>individual differences</a:t>
            </a:r>
          </a:p>
          <a:p>
            <a:pPr algn="just">
              <a:lnSpc>
                <a:spcPct val="150000"/>
              </a:lnSpc>
            </a:pPr>
            <a:r>
              <a:rPr lang="en-US" dirty="0" smtClean="0"/>
              <a:t>Understand </a:t>
            </a:r>
            <a:r>
              <a:rPr lang="en-US" dirty="0"/>
              <a:t>effective teaching methods</a:t>
            </a:r>
          </a:p>
          <a:p>
            <a:pPr algn="just">
              <a:lnSpc>
                <a:spcPct val="150000"/>
              </a:lnSpc>
            </a:pPr>
            <a:r>
              <a:rPr lang="en-US" dirty="0" smtClean="0"/>
              <a:t>Understand </a:t>
            </a:r>
            <a:r>
              <a:rPr lang="en-US" dirty="0"/>
              <a:t>problems of children</a:t>
            </a:r>
          </a:p>
          <a:p>
            <a:pPr algn="just">
              <a:lnSpc>
                <a:spcPct val="150000"/>
              </a:lnSpc>
            </a:pPr>
            <a:r>
              <a:rPr lang="en-US" dirty="0"/>
              <a:t>Helps to develop positive attitude</a:t>
            </a:r>
          </a:p>
          <a:p>
            <a:pPr marL="0" indent="0">
              <a:buNone/>
            </a:pPr>
            <a:endParaRPr lang="en-US" dirty="0"/>
          </a:p>
        </p:txBody>
      </p:sp>
    </p:spTree>
    <p:extLst>
      <p:ext uri="{BB962C8B-B14F-4D97-AF65-F5344CB8AC3E}">
        <p14:creationId xmlns:p14="http://schemas.microsoft.com/office/powerpoint/2010/main" val="1703730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lstStyle/>
          <a:p>
            <a:pPr algn="just">
              <a:lnSpc>
                <a:spcPct val="150000"/>
              </a:lnSpc>
            </a:pPr>
            <a:r>
              <a:rPr lang="en-US" dirty="0"/>
              <a:t>S</a:t>
            </a:r>
            <a:r>
              <a:rPr lang="en-US" dirty="0" smtClean="0"/>
              <a:t>tudies </a:t>
            </a:r>
            <a:r>
              <a:rPr lang="en-US" dirty="0"/>
              <a:t>teacher-pupil relationship.</a:t>
            </a:r>
          </a:p>
          <a:p>
            <a:pPr algn="just">
              <a:lnSpc>
                <a:spcPct val="150000"/>
              </a:lnSpc>
            </a:pPr>
            <a:r>
              <a:rPr lang="en-US" dirty="0" smtClean="0"/>
              <a:t>Improves </a:t>
            </a:r>
            <a:r>
              <a:rPr lang="en-US" dirty="0"/>
              <a:t>the understanding of how an individual obtains education.</a:t>
            </a:r>
          </a:p>
          <a:p>
            <a:pPr algn="just">
              <a:lnSpc>
                <a:spcPct val="150000"/>
              </a:lnSpc>
            </a:pPr>
            <a:r>
              <a:rPr lang="en-US" dirty="0" smtClean="0"/>
              <a:t>Improves </a:t>
            </a:r>
            <a:r>
              <a:rPr lang="en-US" dirty="0"/>
              <a:t>current educational programs.</a:t>
            </a:r>
          </a:p>
          <a:p>
            <a:pPr algn="just">
              <a:lnSpc>
                <a:spcPct val="150000"/>
              </a:lnSpc>
            </a:pPr>
            <a:r>
              <a:rPr lang="en-US" dirty="0"/>
              <a:t>D</a:t>
            </a:r>
            <a:r>
              <a:rPr lang="en-US" dirty="0" smtClean="0"/>
              <a:t>etermines </a:t>
            </a:r>
            <a:r>
              <a:rPr lang="en-US" dirty="0"/>
              <a:t>what course material is appropriate and needed.</a:t>
            </a:r>
          </a:p>
          <a:p>
            <a:endParaRPr lang="en-US" dirty="0"/>
          </a:p>
        </p:txBody>
      </p:sp>
    </p:spTree>
    <p:extLst>
      <p:ext uri="{BB962C8B-B14F-4D97-AF65-F5344CB8AC3E}">
        <p14:creationId xmlns:p14="http://schemas.microsoft.com/office/powerpoint/2010/main" val="292350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Meaning of Psychology</a:t>
            </a:r>
            <a:endParaRPr lang="en-US" b="1" dirty="0"/>
          </a:p>
        </p:txBody>
      </p:sp>
      <p:sp>
        <p:nvSpPr>
          <p:cNvPr id="3" name="Content Placeholder 2"/>
          <p:cNvSpPr>
            <a:spLocks noGrp="1"/>
          </p:cNvSpPr>
          <p:nvPr>
            <p:ph idx="1"/>
          </p:nvPr>
        </p:nvSpPr>
        <p:spPr/>
        <p:txBody>
          <a:bodyPr>
            <a:normAutofit fontScale="92500" lnSpcReduction="10000"/>
          </a:bodyPr>
          <a:lstStyle/>
          <a:p>
            <a:pPr algn="just">
              <a:lnSpc>
                <a:spcPct val="150000"/>
              </a:lnSpc>
            </a:pPr>
            <a:r>
              <a:rPr lang="en-US" dirty="0" smtClean="0"/>
              <a:t>The word psychology is derived from two Greek words</a:t>
            </a:r>
            <a:r>
              <a:rPr lang="en-US" dirty="0"/>
              <a:t> </a:t>
            </a:r>
            <a:r>
              <a:rPr lang="en-US" dirty="0" smtClean="0"/>
              <a:t>“Psyche” and “Logos”. Psyche means soul and logos means science. Thus psychology was first defined as “science of soul”. </a:t>
            </a:r>
            <a:r>
              <a:rPr lang="en-US" dirty="0"/>
              <a:t> </a:t>
            </a:r>
          </a:p>
          <a:p>
            <a:pPr algn="just">
              <a:lnSpc>
                <a:spcPct val="150000"/>
              </a:lnSpc>
            </a:pPr>
            <a:r>
              <a:rPr lang="en-US" dirty="0" smtClean="0"/>
              <a:t>This definition was rejected by some psychologists because soul cannot be seen, observed or touched. </a:t>
            </a:r>
          </a:p>
          <a:p>
            <a:pPr algn="just">
              <a:lnSpc>
                <a:spcPct val="150000"/>
              </a:lnSpc>
            </a:pPr>
            <a:r>
              <a:rPr lang="en-US" dirty="0" smtClean="0"/>
              <a:t>It was later defined as “Science of Mind” by some psychologists. It was also not accepted. </a:t>
            </a:r>
          </a:p>
        </p:txBody>
      </p:sp>
    </p:spTree>
    <p:extLst>
      <p:ext uri="{BB962C8B-B14F-4D97-AF65-F5344CB8AC3E}">
        <p14:creationId xmlns:p14="http://schemas.microsoft.com/office/powerpoint/2010/main" val="3055036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Finally, William </a:t>
            </a:r>
            <a:r>
              <a:rPr lang="en-US" dirty="0" err="1" smtClean="0"/>
              <a:t>McDugal</a:t>
            </a:r>
            <a:r>
              <a:rPr lang="en-US" dirty="0" smtClean="0"/>
              <a:t> (1905) and J. B. Watson (1912) defined psychology as “Science of Behavior”. Behavior means overt activities which can be seen, observed and measured.</a:t>
            </a:r>
          </a:p>
          <a:p>
            <a:pPr algn="just">
              <a:lnSpc>
                <a:spcPct val="150000"/>
              </a:lnSpc>
            </a:pPr>
            <a:endParaRPr lang="en-US" dirty="0"/>
          </a:p>
        </p:txBody>
      </p:sp>
    </p:spTree>
    <p:extLst>
      <p:ext uri="{BB962C8B-B14F-4D97-AF65-F5344CB8AC3E}">
        <p14:creationId xmlns:p14="http://schemas.microsoft.com/office/powerpoint/2010/main" val="3316078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What is Education</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According to Dreyer, Education is a process through which the knowledge, character and behavior of young are shaped and molded. Education also helps the individuals to adjust with the environment. </a:t>
            </a:r>
            <a:endParaRPr lang="en-US" dirty="0"/>
          </a:p>
        </p:txBody>
      </p:sp>
    </p:spTree>
    <p:extLst>
      <p:ext uri="{BB962C8B-B14F-4D97-AF65-F5344CB8AC3E}">
        <p14:creationId xmlns:p14="http://schemas.microsoft.com/office/powerpoint/2010/main" val="3908988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Relationship between Psychology and Education</a:t>
            </a:r>
            <a:endParaRPr lang="en-US" sz="4000" b="1" dirty="0"/>
          </a:p>
        </p:txBody>
      </p:sp>
      <p:sp>
        <p:nvSpPr>
          <p:cNvPr id="3" name="Content Placeholder 2"/>
          <p:cNvSpPr>
            <a:spLocks noGrp="1"/>
          </p:cNvSpPr>
          <p:nvPr>
            <p:ph idx="1"/>
          </p:nvPr>
        </p:nvSpPr>
        <p:spPr/>
        <p:txBody>
          <a:bodyPr/>
          <a:lstStyle/>
          <a:p>
            <a:pPr algn="just">
              <a:lnSpc>
                <a:spcPct val="150000"/>
              </a:lnSpc>
            </a:pPr>
            <a:r>
              <a:rPr lang="en-US" dirty="0" smtClean="0"/>
              <a:t>Psychology is the science of behavior which gives us better understanding  to control the behavior. </a:t>
            </a:r>
          </a:p>
          <a:p>
            <a:pPr algn="just">
              <a:lnSpc>
                <a:spcPct val="150000"/>
              </a:lnSpc>
            </a:pPr>
            <a:r>
              <a:rPr lang="en-US" dirty="0" smtClean="0"/>
              <a:t>Education means the modification of behavior. In order to modify behavior, the educators must know how a child behaves in a situation. Therefore, psychology and education are interrelated.</a:t>
            </a:r>
            <a:endParaRPr lang="en-US" dirty="0"/>
          </a:p>
        </p:txBody>
      </p:sp>
    </p:spTree>
    <p:extLst>
      <p:ext uri="{BB962C8B-B14F-4D97-AF65-F5344CB8AC3E}">
        <p14:creationId xmlns:p14="http://schemas.microsoft.com/office/powerpoint/2010/main" val="3275095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Educational Psychology (Definition)</a:t>
            </a:r>
            <a:endParaRPr lang="en-US" sz="4000" b="1" dirty="0"/>
          </a:p>
        </p:txBody>
      </p:sp>
      <p:sp>
        <p:nvSpPr>
          <p:cNvPr id="3" name="Content Placeholder 2"/>
          <p:cNvSpPr>
            <a:spLocks noGrp="1"/>
          </p:cNvSpPr>
          <p:nvPr>
            <p:ph idx="1"/>
          </p:nvPr>
        </p:nvSpPr>
        <p:spPr/>
        <p:txBody>
          <a:bodyPr/>
          <a:lstStyle/>
          <a:p>
            <a:pPr algn="just">
              <a:lnSpc>
                <a:spcPct val="150000"/>
              </a:lnSpc>
            </a:pPr>
            <a:r>
              <a:rPr lang="en-US" dirty="0" smtClean="0"/>
              <a:t>Psychology and education are two sides of a coin. Psychology studies the human behavior and education is a process of modification of human behavior. </a:t>
            </a:r>
          </a:p>
          <a:p>
            <a:pPr algn="just">
              <a:lnSpc>
                <a:spcPct val="150000"/>
              </a:lnSpc>
            </a:pPr>
            <a:r>
              <a:rPr lang="en-US" dirty="0" smtClean="0"/>
              <a:t>Therefore, educational psychology is that branch of educational problems which deals with human behavior and its modification.</a:t>
            </a:r>
            <a:endParaRPr lang="en-US" dirty="0"/>
          </a:p>
        </p:txBody>
      </p:sp>
    </p:spTree>
    <p:extLst>
      <p:ext uri="{BB962C8B-B14F-4D97-AF65-F5344CB8AC3E}">
        <p14:creationId xmlns:p14="http://schemas.microsoft.com/office/powerpoint/2010/main" val="2539821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Aspects of Educational Psychology</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There are three aspects of education that are concerned with educational psychology: </a:t>
            </a:r>
          </a:p>
          <a:p>
            <a:pPr algn="just">
              <a:lnSpc>
                <a:spcPct val="150000"/>
              </a:lnSpc>
            </a:pPr>
            <a:r>
              <a:rPr lang="en-US" b="1" dirty="0" smtClean="0"/>
              <a:t>The Learner</a:t>
            </a:r>
          </a:p>
          <a:p>
            <a:pPr algn="just">
              <a:lnSpc>
                <a:spcPct val="150000"/>
              </a:lnSpc>
            </a:pPr>
            <a:r>
              <a:rPr lang="en-US" b="1" dirty="0" smtClean="0"/>
              <a:t>The Learning Process</a:t>
            </a:r>
          </a:p>
          <a:p>
            <a:pPr algn="just">
              <a:lnSpc>
                <a:spcPct val="150000"/>
              </a:lnSpc>
            </a:pPr>
            <a:r>
              <a:rPr lang="en-US" b="1" dirty="0" smtClean="0"/>
              <a:t>The Learning Situation</a:t>
            </a:r>
            <a:endParaRPr lang="en-US" b="1" dirty="0"/>
          </a:p>
        </p:txBody>
      </p:sp>
    </p:spTree>
    <p:extLst>
      <p:ext uri="{BB962C8B-B14F-4D97-AF65-F5344CB8AC3E}">
        <p14:creationId xmlns:p14="http://schemas.microsoft.com/office/powerpoint/2010/main" val="1561487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b="1" dirty="0" smtClean="0"/>
              <a:t>The Learner</a:t>
            </a:r>
            <a:br>
              <a:rPr lang="en-US" b="1" dirty="0" smtClean="0"/>
            </a:br>
            <a:endParaRPr lang="en-US" dirty="0"/>
          </a:p>
        </p:txBody>
      </p:sp>
      <p:sp>
        <p:nvSpPr>
          <p:cNvPr id="3" name="Content Placeholder 2"/>
          <p:cNvSpPr>
            <a:spLocks noGrp="1"/>
          </p:cNvSpPr>
          <p:nvPr>
            <p:ph idx="1"/>
          </p:nvPr>
        </p:nvSpPr>
        <p:spPr/>
        <p:txBody>
          <a:bodyPr/>
          <a:lstStyle/>
          <a:p>
            <a:pPr algn="just">
              <a:lnSpc>
                <a:spcPct val="150000"/>
              </a:lnSpc>
            </a:pPr>
            <a:r>
              <a:rPr lang="en-US" dirty="0" smtClean="0"/>
              <a:t>The word  learner means the children or students</a:t>
            </a:r>
            <a:r>
              <a:rPr lang="en-US" dirty="0"/>
              <a:t>. They have different personalities Learners </a:t>
            </a:r>
            <a:r>
              <a:rPr lang="en-US" dirty="0" smtClean="0"/>
              <a:t>or students have individual differences in psychomotor abilities and cognitive abilities which influence children’s learning and developments. The learner or child is the main theme in educational psychology. </a:t>
            </a:r>
            <a:endParaRPr lang="en-US" dirty="0"/>
          </a:p>
        </p:txBody>
      </p:sp>
    </p:spTree>
    <p:extLst>
      <p:ext uri="{BB962C8B-B14F-4D97-AF65-F5344CB8AC3E}">
        <p14:creationId xmlns:p14="http://schemas.microsoft.com/office/powerpoint/2010/main" val="388667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Learning Process</a:t>
            </a:r>
            <a:endParaRPr lang="en-US" dirty="0"/>
          </a:p>
        </p:txBody>
      </p:sp>
      <p:sp>
        <p:nvSpPr>
          <p:cNvPr id="3" name="Content Placeholder 2"/>
          <p:cNvSpPr>
            <a:spLocks noGrp="1"/>
          </p:cNvSpPr>
          <p:nvPr>
            <p:ph idx="1"/>
          </p:nvPr>
        </p:nvSpPr>
        <p:spPr/>
        <p:txBody>
          <a:bodyPr/>
          <a:lstStyle/>
          <a:p>
            <a:pPr algn="just">
              <a:lnSpc>
                <a:spcPct val="150000"/>
              </a:lnSpc>
            </a:pPr>
            <a:r>
              <a:rPr lang="en-US" dirty="0" smtClean="0"/>
              <a:t>Learning process means what goes on when people learn. The teacher teaches and the child may learn. Sometimes the teacher teaches a subject but the child learns something else. The educational psychologist is interested what happens when a child learns, what he learns, why he learns and how he learns. </a:t>
            </a:r>
            <a:endParaRPr lang="en-US" dirty="0"/>
          </a:p>
        </p:txBody>
      </p:sp>
    </p:spTree>
    <p:extLst>
      <p:ext uri="{BB962C8B-B14F-4D97-AF65-F5344CB8AC3E}">
        <p14:creationId xmlns:p14="http://schemas.microsoft.com/office/powerpoint/2010/main" val="6554519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499</Words>
  <Application>Microsoft Office PowerPoint</Application>
  <PresentationFormat>Widescreen</PresentationFormat>
  <Paragraphs>37</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Psychological Foundation</vt:lpstr>
      <vt:lpstr>Meaning of Psychology</vt:lpstr>
      <vt:lpstr>Contt…</vt:lpstr>
      <vt:lpstr>What is Education</vt:lpstr>
      <vt:lpstr>Relationship between Psychology and Education</vt:lpstr>
      <vt:lpstr>Educational Psychology (Definition)</vt:lpstr>
      <vt:lpstr>Aspects of Educational Psychology</vt:lpstr>
      <vt:lpstr> The Learner </vt:lpstr>
      <vt:lpstr>The Learning Process</vt:lpstr>
      <vt:lpstr> The Learning Situation </vt:lpstr>
      <vt:lpstr>Aims of Educational psychology</vt:lpstr>
      <vt:lpstr>Contt…</vt:lpstr>
    </vt:vector>
  </TitlesOfParts>
  <Company>PANWAR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Foundation</dc:title>
  <dc:creator>Hope</dc:creator>
  <cp:lastModifiedBy>Hope</cp:lastModifiedBy>
  <cp:revision>15</cp:revision>
  <dcterms:created xsi:type="dcterms:W3CDTF">2020-01-07T06:43:34Z</dcterms:created>
  <dcterms:modified xsi:type="dcterms:W3CDTF">2020-01-07T15:47:28Z</dcterms:modified>
</cp:coreProperties>
</file>