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60" r:id="rId3"/>
    <p:sldId id="257" r:id="rId4"/>
    <p:sldId id="261" r:id="rId5"/>
    <p:sldId id="262" r:id="rId6"/>
    <p:sldId id="263" r:id="rId7"/>
    <p:sldId id="264" r:id="rId8"/>
    <p:sldId id="265" r:id="rId9"/>
    <p:sldId id="266" r:id="rId10"/>
    <p:sldId id="258" r:id="rId11"/>
    <p:sldId id="267" r:id="rId12"/>
    <p:sldId id="268" r:id="rId13"/>
    <p:sldId id="259" r:id="rId14"/>
    <p:sldId id="269" r:id="rId15"/>
    <p:sldId id="270" r:id="rId16"/>
    <p:sldId id="271" r:id="rId17"/>
    <p:sldId id="272" r:id="rId18"/>
    <p:sldId id="273" r:id="rId19"/>
    <p:sldId id="274" r:id="rId20"/>
    <p:sldId id="275" r:id="rId21"/>
    <p:sldId id="276" r:id="rId22"/>
    <p:sldId id="277" r:id="rId23"/>
    <p:sldId id="279" r:id="rId24"/>
    <p:sldId id="280" r:id="rId25"/>
    <p:sldId id="286" r:id="rId26"/>
    <p:sldId id="281" r:id="rId27"/>
    <p:sldId id="287" r:id="rId28"/>
    <p:sldId id="282" r:id="rId29"/>
    <p:sldId id="283" r:id="rId30"/>
    <p:sldId id="284" r:id="rId31"/>
    <p:sldId id="285" r:id="rId32"/>
    <p:sldId id="288" r:id="rId33"/>
    <p:sldId id="289" r:id="rId34"/>
    <p:sldId id="290" r:id="rId35"/>
    <p:sldId id="291" r:id="rId36"/>
    <p:sldId id="292" r:id="rId37"/>
    <p:sldId id="293" r:id="rId38"/>
    <p:sldId id="294" r:id="rId39"/>
    <p:sldId id="295" r:id="rId40"/>
    <p:sldId id="297" r:id="rId41"/>
    <p:sldId id="298" r:id="rId42"/>
    <p:sldId id="299" r:id="rId43"/>
    <p:sldId id="300" r:id="rId44"/>
    <p:sldId id="301" r:id="rId45"/>
    <p:sldId id="302" r:id="rId46"/>
    <p:sldId id="278" r:id="rId4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426" autoAdjust="0"/>
    <p:restoredTop sz="94660"/>
  </p:normalViewPr>
  <p:slideViewPr>
    <p:cSldViewPr snapToGrid="0">
      <p:cViewPr varScale="1">
        <p:scale>
          <a:sx n="74" d="100"/>
          <a:sy n="74" d="100"/>
        </p:scale>
        <p:origin x="2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48A87A34-81AB-432B-8DAE-1953F412C126}" type="datetimeFigureOut">
              <a:rPr lang="en-US" dirty="0"/>
              <a:t>10/29/2019</a:t>
            </a:fld>
            <a:endParaRPr lang="en-US" dirty="0"/>
          </a:p>
        </p:txBody>
      </p:sp>
      <p:sp>
        <p:nvSpPr>
          <p:cNvPr id="5" name="Footer Placeholder 4"/>
          <p:cNvSpPr>
            <a:spLocks noGrp="1"/>
          </p:cNvSpPr>
          <p:nvPr>
            <p:ph type="ftr" sz="quarter" idx="11"/>
          </p:nvPr>
        </p:nvSpPr>
        <p:spPr>
          <a:xfrm>
            <a:off x="1876424" y="5410201"/>
            <a:ext cx="5124886" cy="365125"/>
          </a:xfrm>
        </p:spPr>
        <p:txBody>
          <a:bodyPr/>
          <a:lstStyle/>
          <a:p>
            <a:endParaRPr lang="en-US" dirty="0"/>
          </a:p>
        </p:txBody>
      </p:sp>
      <p:sp>
        <p:nvSpPr>
          <p:cNvPr id="6" name="Slide Number Placeholder 5"/>
          <p:cNvSpPr>
            <a:spLocks noGrp="1"/>
          </p:cNvSpPr>
          <p:nvPr>
            <p:ph type="sldNum" sz="quarter" idx="12"/>
          </p:nvPr>
        </p:nvSpPr>
        <p:spPr>
          <a:xfrm>
            <a:off x="9896911" y="5410199"/>
            <a:ext cx="771089"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smtClean="0"/>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10/29/2019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smtClean="0"/>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10/29/2019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10/29/2019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smtClean="0"/>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10/29/2019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10/29/2019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smtClean="0"/>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dirty="0"/>
              <a:t>10/29/2019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10/29/2019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10/29/2019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10/29/2019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10/29/2019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10/29/2019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10/29/2019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10/29/2019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10/29/2019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10/29/2019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10/29/2019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10/29/2019</a:t>
            </a:fld>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Concept of Education</a:t>
            </a:r>
            <a:endParaRPr lang="en-US" b="1" dirty="0"/>
          </a:p>
        </p:txBody>
      </p:sp>
      <p:sp>
        <p:nvSpPr>
          <p:cNvPr id="3" name="Subtitle 2"/>
          <p:cNvSpPr>
            <a:spLocks noGrp="1"/>
          </p:cNvSpPr>
          <p:nvPr>
            <p:ph type="subTitle" idx="1"/>
          </p:nvPr>
        </p:nvSpPr>
        <p:spPr/>
        <p:txBody>
          <a:bodyPr/>
          <a:lstStyle/>
          <a:p>
            <a:r>
              <a:rPr lang="en-US" b="1" dirty="0" smtClean="0"/>
              <a:t>  Prepared By: Ms. </a:t>
            </a:r>
            <a:r>
              <a:rPr lang="en-US" b="1" dirty="0" err="1" smtClean="0"/>
              <a:t>Latiba</a:t>
            </a:r>
            <a:r>
              <a:rPr lang="en-US" b="1" dirty="0" smtClean="0"/>
              <a:t> </a:t>
            </a:r>
            <a:r>
              <a:rPr lang="en-US" b="1" dirty="0" err="1" smtClean="0"/>
              <a:t>Khanam</a:t>
            </a:r>
            <a:endParaRPr lang="en-US" b="1" dirty="0"/>
          </a:p>
        </p:txBody>
      </p:sp>
    </p:spTree>
    <p:extLst>
      <p:ext uri="{BB962C8B-B14F-4D97-AF65-F5344CB8AC3E}">
        <p14:creationId xmlns:p14="http://schemas.microsoft.com/office/powerpoint/2010/main" val="39814394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2050" name="Picture 2" descr="What is Modern concept of Education?&#10; Modern concept of Education is learner-centred.&#10; The learner occupies the central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310" y="373487"/>
            <a:ext cx="10277341" cy="61689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45692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42" name="Picture 2" descr="1. Education is a life-long process- Education is a&#10;continuous and lifelong process. It starts from&#10;the womb of the moth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310" y="618517"/>
            <a:ext cx="10109914" cy="53315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67864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1266" name="Picture 2" descr="2. Education is a systematic process- It refers to&#10;transact its activities through a systematic&#10;institution and regulation.&#10;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189" y="618517"/>
            <a:ext cx="10122794" cy="53057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52476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2290" name="Picture 2" descr="3. Education is development of individual and the&#10;society- It is called a force for social&#10;development, which brings impr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311" y="618517"/>
            <a:ext cx="10017100" cy="51726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12527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3314" name="Picture 2" descr="4.Education is modification of behaviour- Human&#10;behaviour is modified and improved through&#10;educational process.&#10;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189" y="618517"/>
            <a:ext cx="10097035" cy="53315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04692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2127250" y="2743201"/>
            <a:ext cx="8188727" cy="3451538"/>
          </a:xfrm>
        </p:spPr>
        <p:txBody>
          <a:bodyPr/>
          <a:lstStyle/>
          <a:p>
            <a:endParaRPr lang="en-US" dirty="0"/>
          </a:p>
        </p:txBody>
      </p:sp>
      <p:pic>
        <p:nvPicPr>
          <p:cNvPr id="14338" name="Picture 2" descr="5. Education is purposive: every individual has&#10;some goal in his life. Education contributes in&#10;attainment of that goal. 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310" y="618518"/>
            <a:ext cx="10017101" cy="57307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42175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5362" name="Picture 2" descr="6. Education is a training- Human senses, mind,&#10;behaviour, activities; skills are trained in a&#10;constructive and socially 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7431" y="618517"/>
            <a:ext cx="10029979" cy="5344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5765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6386" name="Picture 2" descr="7. Education is instruction and direction- It directs&#10;and instructs an individual to fulfill his desires&#10;and needs for ex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4553" y="618517"/>
            <a:ext cx="10042858" cy="51726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28629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7410" name="Picture 2" descr="8. Education is life- Life without education is&#10;meaningless and like the life of a beast. Every&#10;aspect and incident need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4553" y="618517"/>
            <a:ext cx="10042858" cy="53315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88152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8434" name="Picture 2" descr="9.Education is continuous reconstruction of our&#10;experiences- As per the definition of John&#10;Dewey education reconstructs 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311" y="618517"/>
            <a:ext cx="10017100" cy="51726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83413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descr="&quot;I cannot teach anybody&#10;anything, I can only&#10;make them think.“&#10;(Aristotle)&#10;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7430" y="618518"/>
            <a:ext cx="10161431" cy="52800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28406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9458" name="Picture 2" descr="10. Education helps in individual adjustment: a&#10;man is a social being. If he is not able to adjust&#10;himself in different a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7431" y="618517"/>
            <a:ext cx="10029979" cy="52928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04786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482" name="Picture 2" descr="11. Education is balanced development:&#10;Education is concerned with the development&#10;of all faculties of the child. it perf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8459" y="618517"/>
            <a:ext cx="10028952" cy="52928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21716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1506" name="Picture 2" descr="12. Education is a dynamic process: Education is not a&#10;static but a dynamic process which develops the&#10;child according to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189" y="618517"/>
            <a:ext cx="10004221" cy="53186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60033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u="sng" dirty="0"/>
              <a:t>Scope of education</a:t>
            </a:r>
            <a:endParaRPr lang="en-US" dirty="0"/>
          </a:p>
        </p:txBody>
      </p:sp>
      <p:sp>
        <p:nvSpPr>
          <p:cNvPr id="3" name="Content Placeholder 2"/>
          <p:cNvSpPr>
            <a:spLocks noGrp="1"/>
          </p:cNvSpPr>
          <p:nvPr>
            <p:ph idx="1"/>
          </p:nvPr>
        </p:nvSpPr>
        <p:spPr/>
        <p:txBody>
          <a:bodyPr>
            <a:normAutofit fontScale="47500" lnSpcReduction="20000"/>
          </a:bodyPr>
          <a:lstStyle/>
          <a:p>
            <a:pPr marL="0" indent="0" algn="just">
              <a:buNone/>
            </a:pPr>
            <a:r>
              <a:rPr lang="en-US" sz="5900" dirty="0" smtClean="0"/>
              <a:t>Education </a:t>
            </a:r>
            <a:r>
              <a:rPr lang="en-US" sz="5900" dirty="0"/>
              <a:t>has a wider meaning and application</a:t>
            </a:r>
            <a:r>
              <a:rPr lang="en-US" sz="5900" dirty="0" smtClean="0"/>
              <a:t>.</a:t>
            </a:r>
            <a:endParaRPr lang="en-US" sz="5900" dirty="0"/>
          </a:p>
          <a:p>
            <a:pPr algn="just"/>
            <a:r>
              <a:rPr lang="en-US" sz="3600" b="1" dirty="0"/>
              <a:t> </a:t>
            </a:r>
            <a:endParaRPr lang="en-US" sz="3600" b="1" dirty="0" smtClean="0"/>
          </a:p>
          <a:p>
            <a:pPr algn="just"/>
            <a:r>
              <a:rPr lang="en-US" sz="6700" b="1" dirty="0" smtClean="0"/>
              <a:t>Educational </a:t>
            </a:r>
            <a:r>
              <a:rPr lang="en-US" sz="6700" b="1" dirty="0"/>
              <a:t>philosophy</a:t>
            </a:r>
            <a:endParaRPr lang="en-US" sz="6700" dirty="0"/>
          </a:p>
          <a:p>
            <a:pPr algn="just"/>
            <a:r>
              <a:rPr lang="en-US" sz="5900" dirty="0"/>
              <a:t>Philosophy of education covers aims of education, nature of education, importance of education, function of </a:t>
            </a:r>
            <a:r>
              <a:rPr lang="en-US" sz="5900" dirty="0" smtClean="0"/>
              <a:t>education. They all are essential parts </a:t>
            </a:r>
            <a:r>
              <a:rPr lang="en-US" sz="5900" dirty="0"/>
              <a:t>of education.</a:t>
            </a:r>
          </a:p>
          <a:p>
            <a:pPr marL="0" indent="0" algn="just">
              <a:buNone/>
            </a:pPr>
            <a:r>
              <a:rPr lang="en-US" sz="2600" dirty="0"/>
              <a:t/>
            </a:r>
            <a:br>
              <a:rPr lang="en-US" sz="2600" dirty="0"/>
            </a:br>
            <a:endParaRPr lang="en-US" sz="2600" dirty="0"/>
          </a:p>
          <a:p>
            <a:endParaRPr lang="en-US" dirty="0"/>
          </a:p>
        </p:txBody>
      </p:sp>
    </p:spTree>
    <p:extLst>
      <p:ext uri="{BB962C8B-B14F-4D97-AF65-F5344CB8AC3E}">
        <p14:creationId xmlns:p14="http://schemas.microsoft.com/office/powerpoint/2010/main" val="25423267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               </a:t>
            </a:r>
            <a:r>
              <a:rPr lang="en-US" b="1" dirty="0" err="1" smtClean="0"/>
              <a:t>Contt</a:t>
            </a:r>
            <a:r>
              <a:rPr lang="en-US" b="1" dirty="0" smtClean="0"/>
              <a:t>..</a:t>
            </a:r>
            <a:endParaRPr lang="en-US" b="1" dirty="0"/>
          </a:p>
        </p:txBody>
      </p:sp>
      <p:sp>
        <p:nvSpPr>
          <p:cNvPr id="3" name="Content Placeholder 2"/>
          <p:cNvSpPr>
            <a:spLocks noGrp="1"/>
          </p:cNvSpPr>
          <p:nvPr>
            <p:ph idx="1"/>
          </p:nvPr>
        </p:nvSpPr>
        <p:spPr/>
        <p:txBody>
          <a:bodyPr>
            <a:normAutofit fontScale="92500" lnSpcReduction="10000"/>
          </a:bodyPr>
          <a:lstStyle/>
          <a:p>
            <a:pPr algn="just"/>
            <a:r>
              <a:rPr lang="en-US" sz="3000" b="1" dirty="0"/>
              <a:t>Educational psychology</a:t>
            </a:r>
            <a:endParaRPr lang="en-US" sz="3000" dirty="0"/>
          </a:p>
          <a:p>
            <a:pPr algn="just"/>
            <a:r>
              <a:rPr lang="en-US" sz="2800" dirty="0"/>
              <a:t>Main aim of education is the development of child. Psychology helps to understand the child better and development of child with respect of physical, mental, emotional, social adjustment,  individual difference, personality, thinking, reasoning, problem solving.</a:t>
            </a:r>
          </a:p>
          <a:p>
            <a:pPr algn="just"/>
            <a:r>
              <a:rPr lang="en-US" sz="2800" b="1" dirty="0"/>
              <a:t> </a:t>
            </a:r>
            <a:r>
              <a:rPr lang="en-US" dirty="0"/>
              <a:t/>
            </a:r>
            <a:br>
              <a:rPr lang="en-US" dirty="0"/>
            </a:br>
            <a:endParaRPr lang="en-US" dirty="0"/>
          </a:p>
          <a:p>
            <a:endParaRPr lang="en-US" dirty="0"/>
          </a:p>
        </p:txBody>
      </p:sp>
    </p:spTree>
    <p:extLst>
      <p:ext uri="{BB962C8B-B14F-4D97-AF65-F5344CB8AC3E}">
        <p14:creationId xmlns:p14="http://schemas.microsoft.com/office/powerpoint/2010/main" val="9827765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sz="2800" b="1" dirty="0"/>
              <a:t>Educational sociology</a:t>
            </a:r>
            <a:endParaRPr lang="en-US" sz="2800" dirty="0"/>
          </a:p>
          <a:p>
            <a:pPr algn="just"/>
            <a:r>
              <a:rPr lang="en-US" sz="2800" dirty="0"/>
              <a:t>A child lives in the society so its important for him to know about the </a:t>
            </a:r>
            <a:r>
              <a:rPr lang="en-US" sz="2800" dirty="0" smtClean="0"/>
              <a:t>society, </a:t>
            </a:r>
            <a:r>
              <a:rPr lang="en-US" sz="2800" dirty="0"/>
              <a:t>the nature of society, type of society, </a:t>
            </a:r>
            <a:r>
              <a:rPr lang="en-US" sz="2800" dirty="0" smtClean="0"/>
              <a:t>culture </a:t>
            </a:r>
            <a:r>
              <a:rPr lang="en-US" sz="2800" dirty="0"/>
              <a:t>and society.</a:t>
            </a:r>
          </a:p>
          <a:p>
            <a:endParaRPr lang="en-US" dirty="0"/>
          </a:p>
        </p:txBody>
      </p:sp>
    </p:spTree>
    <p:extLst>
      <p:ext uri="{BB962C8B-B14F-4D97-AF65-F5344CB8AC3E}">
        <p14:creationId xmlns:p14="http://schemas.microsoft.com/office/powerpoint/2010/main" val="29343649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pPr marL="0" indent="0">
              <a:buNone/>
            </a:pPr>
            <a:r>
              <a:rPr lang="en-US" b="1" dirty="0"/>
              <a:t>  </a:t>
            </a:r>
            <a:r>
              <a:rPr lang="en-US" sz="3100" b="1" dirty="0"/>
              <a:t> History of education</a:t>
            </a:r>
            <a:endParaRPr lang="en-US" sz="3100" dirty="0"/>
          </a:p>
          <a:p>
            <a:r>
              <a:rPr lang="en-US" sz="3100" dirty="0"/>
              <a:t>It is also important to know background, origin, development, growth and aspect of the subjects.</a:t>
            </a:r>
          </a:p>
          <a:p>
            <a:r>
              <a:rPr lang="en-US" sz="3100" dirty="0"/>
              <a:t>And also education system method of teaching  during ancient period, medieval period, British period and modern period.</a:t>
            </a:r>
          </a:p>
          <a:p>
            <a:r>
              <a:rPr lang="en-US" dirty="0"/>
              <a:t/>
            </a:r>
            <a:br>
              <a:rPr lang="en-US" dirty="0"/>
            </a:br>
            <a:endParaRPr lang="en-US" dirty="0"/>
          </a:p>
        </p:txBody>
      </p:sp>
    </p:spTree>
    <p:extLst>
      <p:ext uri="{BB962C8B-B14F-4D97-AF65-F5344CB8AC3E}">
        <p14:creationId xmlns:p14="http://schemas.microsoft.com/office/powerpoint/2010/main" val="21713025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just"/>
            <a:r>
              <a:rPr lang="en-US" sz="2800" b="1" dirty="0"/>
              <a:t>Economics of education</a:t>
            </a:r>
            <a:endParaRPr lang="en-US" sz="2800" dirty="0"/>
          </a:p>
          <a:p>
            <a:pPr algn="just"/>
            <a:r>
              <a:rPr lang="en-US" sz="2800" dirty="0"/>
              <a:t>For the growth of business and market the world class economical education is </a:t>
            </a:r>
            <a:r>
              <a:rPr lang="en-US" sz="2800" dirty="0" smtClean="0"/>
              <a:t>important. </a:t>
            </a:r>
            <a:r>
              <a:rPr lang="en-US" sz="2800" b="1" dirty="0" smtClean="0"/>
              <a:t>Problems </a:t>
            </a:r>
            <a:r>
              <a:rPr lang="en-US" sz="2800" b="1" dirty="0"/>
              <a:t>of education</a:t>
            </a:r>
            <a:endParaRPr lang="en-US" sz="2800" dirty="0"/>
          </a:p>
          <a:p>
            <a:r>
              <a:rPr lang="en-US" sz="2800" dirty="0"/>
              <a:t>This scope includes problems of  teaching management of education and also suggestion and remedies for it.</a:t>
            </a:r>
          </a:p>
          <a:p>
            <a:pPr algn="just"/>
            <a:endParaRPr lang="en-US" sz="2800" dirty="0"/>
          </a:p>
          <a:p>
            <a:pPr algn="just"/>
            <a:endParaRPr lang="en-US" sz="2800" dirty="0"/>
          </a:p>
        </p:txBody>
      </p:sp>
    </p:spTree>
    <p:extLst>
      <p:ext uri="{BB962C8B-B14F-4D97-AF65-F5344CB8AC3E}">
        <p14:creationId xmlns:p14="http://schemas.microsoft.com/office/powerpoint/2010/main" val="2456832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just"/>
            <a:r>
              <a:rPr lang="en-US" sz="2800" b="1" dirty="0"/>
              <a:t>Method of teaching</a:t>
            </a:r>
            <a:endParaRPr lang="en-US" sz="2800" dirty="0"/>
          </a:p>
          <a:p>
            <a:pPr algn="just"/>
            <a:r>
              <a:rPr lang="en-US" sz="2800" dirty="0"/>
              <a:t>In ancient time the pupil were passive listeners but now they actively participate with the teacher in the process of education. So the skill and proficiency of </a:t>
            </a:r>
            <a:r>
              <a:rPr lang="en-US" sz="2800" dirty="0" smtClean="0"/>
              <a:t>different </a:t>
            </a:r>
            <a:r>
              <a:rPr lang="en-US" sz="2800" dirty="0"/>
              <a:t>teaching methods needs to be developed.</a:t>
            </a:r>
          </a:p>
          <a:p>
            <a:pPr algn="just"/>
            <a:endParaRPr lang="en-US" sz="2800" dirty="0"/>
          </a:p>
        </p:txBody>
      </p:sp>
    </p:spTree>
    <p:extLst>
      <p:ext uri="{BB962C8B-B14F-4D97-AF65-F5344CB8AC3E}">
        <p14:creationId xmlns:p14="http://schemas.microsoft.com/office/powerpoint/2010/main" val="31008273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just"/>
            <a:r>
              <a:rPr lang="en-US" sz="2800" b="1" dirty="0" smtClean="0"/>
              <a:t>Educational </a:t>
            </a:r>
            <a:r>
              <a:rPr lang="en-US" sz="2800" b="1" dirty="0"/>
              <a:t>administration and supervision</a:t>
            </a:r>
            <a:endParaRPr lang="en-US" sz="2800" dirty="0"/>
          </a:p>
          <a:p>
            <a:pPr algn="just"/>
            <a:r>
              <a:rPr lang="en-US" sz="2800" dirty="0"/>
              <a:t>The educational institution and the system has to be supervised  and administrated smoothly so that the process of education goes well. Regulation of fund, democratic administration, </a:t>
            </a:r>
            <a:r>
              <a:rPr lang="en-US" sz="2800" dirty="0" smtClean="0"/>
              <a:t>independence, </a:t>
            </a:r>
            <a:r>
              <a:rPr lang="en-US" sz="2800" dirty="0"/>
              <a:t>personnel management etc.</a:t>
            </a:r>
          </a:p>
          <a:p>
            <a:pPr algn="just"/>
            <a:endParaRPr lang="en-US" sz="2800" dirty="0"/>
          </a:p>
        </p:txBody>
      </p:sp>
    </p:spTree>
    <p:extLst>
      <p:ext uri="{BB962C8B-B14F-4D97-AF65-F5344CB8AC3E}">
        <p14:creationId xmlns:p14="http://schemas.microsoft.com/office/powerpoint/2010/main" val="5958588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141412" y="2249487"/>
            <a:ext cx="9905999" cy="3958130"/>
          </a:xfrm>
        </p:spPr>
        <p:txBody>
          <a:bodyPr/>
          <a:lstStyle/>
          <a:p>
            <a:endParaRPr lang="en-US" dirty="0"/>
          </a:p>
        </p:txBody>
      </p:sp>
      <p:pic>
        <p:nvPicPr>
          <p:cNvPr id="1026" name="Picture 2" descr="• The word Education is derived from Latin word&#10;educere, educare, and educatum which means “to&#10;learn”, “to know” and “to 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190" y="476518"/>
            <a:ext cx="10109914" cy="59114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0052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0" indent="0">
              <a:buNone/>
            </a:pPr>
            <a:r>
              <a:rPr lang="en-US" b="1" dirty="0"/>
              <a:t> </a:t>
            </a:r>
            <a:r>
              <a:rPr lang="en-US" sz="2800" b="1" dirty="0"/>
              <a:t>Population education</a:t>
            </a:r>
            <a:endParaRPr lang="en-US" sz="2800" dirty="0"/>
          </a:p>
          <a:p>
            <a:r>
              <a:rPr lang="en-US" sz="2800" dirty="0" smtClean="0"/>
              <a:t>Viewing </a:t>
            </a:r>
            <a:r>
              <a:rPr lang="en-US" sz="2800" dirty="0"/>
              <a:t>at the undesirable growth of population, an awareness is created through population education.</a:t>
            </a:r>
          </a:p>
          <a:p>
            <a:endParaRPr lang="en-US" dirty="0"/>
          </a:p>
        </p:txBody>
      </p:sp>
    </p:spTree>
    <p:extLst>
      <p:ext uri="{BB962C8B-B14F-4D97-AF65-F5344CB8AC3E}">
        <p14:creationId xmlns:p14="http://schemas.microsoft.com/office/powerpoint/2010/main" val="27754873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just"/>
            <a:r>
              <a:rPr lang="en-US" sz="2800" b="1" dirty="0"/>
              <a:t>Environmental education</a:t>
            </a:r>
            <a:endParaRPr lang="en-US" sz="2800" dirty="0"/>
          </a:p>
          <a:p>
            <a:pPr algn="just"/>
            <a:r>
              <a:rPr lang="en-US" sz="2800" dirty="0" smtClean="0"/>
              <a:t>Environmental </a:t>
            </a:r>
            <a:r>
              <a:rPr lang="en-US" sz="2800" dirty="0"/>
              <a:t>in balances </a:t>
            </a:r>
            <a:r>
              <a:rPr lang="en-US" sz="2800"/>
              <a:t>have </a:t>
            </a:r>
            <a:r>
              <a:rPr lang="en-US" sz="2800" smtClean="0"/>
              <a:t>drawn </a:t>
            </a:r>
            <a:r>
              <a:rPr lang="en-US" sz="2800" dirty="0"/>
              <a:t>the attentions of intelligence today.</a:t>
            </a:r>
          </a:p>
          <a:p>
            <a:pPr algn="just"/>
            <a:r>
              <a:rPr lang="en-US" sz="2800" dirty="0"/>
              <a:t>So looking at the environmental problems study of environment education has great importance.</a:t>
            </a:r>
          </a:p>
          <a:p>
            <a:pPr algn="just"/>
            <a:endParaRPr lang="en-US" sz="2800" dirty="0"/>
          </a:p>
        </p:txBody>
      </p:sp>
    </p:spTree>
    <p:extLst>
      <p:ext uri="{BB962C8B-B14F-4D97-AF65-F5344CB8AC3E}">
        <p14:creationId xmlns:p14="http://schemas.microsoft.com/office/powerpoint/2010/main" val="6054155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Modes of </a:t>
            </a:r>
            <a:r>
              <a:rPr lang="en-US" b="1" dirty="0" err="1" smtClean="0"/>
              <a:t>Eduction</a:t>
            </a:r>
            <a:endParaRPr lang="en-US" b="1" dirty="0"/>
          </a:p>
        </p:txBody>
      </p:sp>
      <p:pic>
        <p:nvPicPr>
          <p:cNvPr id="1026" name="Picture 2" descr="“It is a type of education which the child&#10;gets while moving and living in the community&#10;.She/he picks up the ways and hab..."/>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42433" y="1918952"/>
            <a:ext cx="9604978" cy="4340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32842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2052" name="Picture 4" descr="Formal Education&#10;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4552" y="618517"/>
            <a:ext cx="10174310" cy="51726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61474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Formal Education</a:t>
            </a:r>
            <a:r>
              <a:rPr lang="en-US" dirty="0"/>
              <a:t/>
            </a:r>
            <a:br>
              <a:rPr lang="en-US" dirty="0"/>
            </a:br>
            <a:endParaRPr lang="en-US" dirty="0"/>
          </a:p>
        </p:txBody>
      </p:sp>
      <p:pic>
        <p:nvPicPr>
          <p:cNvPr id="3074" name="Picture 2" descr="Formal Education&#10;Formal Education is:&#10;1. Institutional activity.&#10;2. Chronologically graded&#10;structure.&#10;3. Uniform.&#10;4. Subje..."/>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39403" y="1841679"/>
            <a:ext cx="9350061" cy="42500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37550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Examples of Formal Education</a:t>
            </a:r>
            <a:br>
              <a:rPr lang="en-US" b="1" dirty="0"/>
            </a:br>
            <a:endParaRPr lang="en-US" b="1" dirty="0"/>
          </a:p>
        </p:txBody>
      </p:sp>
      <p:sp>
        <p:nvSpPr>
          <p:cNvPr id="3" name="Content Placeholder 2"/>
          <p:cNvSpPr>
            <a:spLocks noGrp="1"/>
          </p:cNvSpPr>
          <p:nvPr>
            <p:ph idx="1"/>
          </p:nvPr>
        </p:nvSpPr>
        <p:spPr/>
        <p:txBody>
          <a:bodyPr>
            <a:normAutofit/>
          </a:bodyPr>
          <a:lstStyle/>
          <a:p>
            <a:pPr algn="just" fontAlgn="base"/>
            <a:r>
              <a:rPr lang="en-US" sz="3200" dirty="0"/>
              <a:t>Learning in a classroom</a:t>
            </a:r>
          </a:p>
          <a:p>
            <a:pPr algn="just" fontAlgn="base"/>
            <a:r>
              <a:rPr lang="en-US" sz="3200" dirty="0"/>
              <a:t>School grading/certification, college,  and university degrees</a:t>
            </a:r>
          </a:p>
          <a:p>
            <a:pPr algn="just" fontAlgn="base"/>
            <a:r>
              <a:rPr lang="en-US" sz="3200" dirty="0"/>
              <a:t>Planned education of different subjects having a proper syllabus acquired by attending the institution</a:t>
            </a:r>
          </a:p>
          <a:p>
            <a:pPr algn="just"/>
            <a:endParaRPr lang="en-US" sz="2800" dirty="0"/>
          </a:p>
        </p:txBody>
      </p:sp>
    </p:spTree>
    <p:extLst>
      <p:ext uri="{BB962C8B-B14F-4D97-AF65-F5344CB8AC3E}">
        <p14:creationId xmlns:p14="http://schemas.microsoft.com/office/powerpoint/2010/main" val="39160638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Characteristics of formal education</a:t>
            </a:r>
            <a:br>
              <a:rPr lang="en-US" b="1" dirty="0"/>
            </a:br>
            <a:endParaRPr lang="en-US" b="1" dirty="0"/>
          </a:p>
        </p:txBody>
      </p:sp>
      <p:sp>
        <p:nvSpPr>
          <p:cNvPr id="3" name="Content Placeholder 2"/>
          <p:cNvSpPr>
            <a:spLocks noGrp="1"/>
          </p:cNvSpPr>
          <p:nvPr>
            <p:ph idx="1"/>
          </p:nvPr>
        </p:nvSpPr>
        <p:spPr/>
        <p:txBody>
          <a:bodyPr>
            <a:normAutofit fontScale="92500" lnSpcReduction="10000"/>
          </a:bodyPr>
          <a:lstStyle/>
          <a:p>
            <a:pPr algn="just" fontAlgn="base"/>
            <a:r>
              <a:rPr lang="en-US" dirty="0"/>
              <a:t>Formal education is structured hierarchically.</a:t>
            </a:r>
          </a:p>
          <a:p>
            <a:pPr algn="just" fontAlgn="base"/>
            <a:r>
              <a:rPr lang="en-US" dirty="0"/>
              <a:t>It is planned and deliberate.</a:t>
            </a:r>
          </a:p>
          <a:p>
            <a:pPr algn="just" fontAlgn="base"/>
            <a:r>
              <a:rPr lang="en-US" dirty="0"/>
              <a:t>Scheduled fees are paid regularly.</a:t>
            </a:r>
          </a:p>
          <a:p>
            <a:pPr algn="just" fontAlgn="base"/>
            <a:r>
              <a:rPr lang="en-US" dirty="0"/>
              <a:t>It has a chronological grading system.</a:t>
            </a:r>
          </a:p>
          <a:p>
            <a:pPr algn="just" fontAlgn="base"/>
            <a:r>
              <a:rPr lang="en-US" dirty="0"/>
              <a:t>It has a syllabus and subject-oriented. The syllabus has to be covered within a specific time period.</a:t>
            </a:r>
          </a:p>
          <a:p>
            <a:pPr algn="just" fontAlgn="base"/>
            <a:r>
              <a:rPr lang="en-US" dirty="0"/>
              <a:t>The child is taught by the teachers</a:t>
            </a:r>
          </a:p>
          <a:p>
            <a:endParaRPr lang="en-US" dirty="0"/>
          </a:p>
        </p:txBody>
      </p:sp>
    </p:spTree>
    <p:extLst>
      <p:ext uri="{BB962C8B-B14F-4D97-AF65-F5344CB8AC3E}">
        <p14:creationId xmlns:p14="http://schemas.microsoft.com/office/powerpoint/2010/main" val="42664097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098" name="Picture 2" descr="Informal Education&#10;Informal Education is :&#10;1. Life long process.&#10;2. Individual learns from daily&#10;experiences.&#10;3. Individu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1411" y="631729"/>
            <a:ext cx="9905999" cy="5159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30847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Informal Learning</a:t>
            </a:r>
            <a:endParaRPr lang="en-US" b="1" dirty="0"/>
          </a:p>
        </p:txBody>
      </p:sp>
      <p:sp>
        <p:nvSpPr>
          <p:cNvPr id="3" name="Content Placeholder 2"/>
          <p:cNvSpPr>
            <a:spLocks noGrp="1"/>
          </p:cNvSpPr>
          <p:nvPr>
            <p:ph idx="1"/>
          </p:nvPr>
        </p:nvSpPr>
        <p:spPr/>
        <p:txBody>
          <a:bodyPr>
            <a:normAutofit fontScale="92500" lnSpcReduction="20000"/>
          </a:bodyPr>
          <a:lstStyle/>
          <a:p>
            <a:pPr algn="just" fontAlgn="base"/>
            <a:r>
              <a:rPr lang="en-US" sz="2600" b="1" dirty="0"/>
              <a:t>Informal education</a:t>
            </a:r>
            <a:r>
              <a:rPr lang="en-US" sz="2600" dirty="0"/>
              <a:t> may be a parent teaching a child how to prepare a meal or ride a bicycle.</a:t>
            </a:r>
          </a:p>
          <a:p>
            <a:pPr algn="just" fontAlgn="base"/>
            <a:r>
              <a:rPr lang="en-US" sz="2600" dirty="0"/>
              <a:t>People can also get an informal education by reading many books from a library or educational websites.</a:t>
            </a:r>
          </a:p>
          <a:p>
            <a:pPr algn="just" fontAlgn="base"/>
            <a:r>
              <a:rPr lang="en-US" sz="2600" dirty="0"/>
              <a:t>Informal education is when you are not studying in a school and do not use any particular learning method. In this type of education, conscious efforts are not involved. It is neither pre-planned nor deliberate. It may be learned at some marketplace, hotel or at home.</a:t>
            </a:r>
          </a:p>
          <a:p>
            <a:endParaRPr lang="en-US" dirty="0"/>
          </a:p>
        </p:txBody>
      </p:sp>
    </p:spTree>
    <p:extLst>
      <p:ext uri="{BB962C8B-B14F-4D97-AF65-F5344CB8AC3E}">
        <p14:creationId xmlns:p14="http://schemas.microsoft.com/office/powerpoint/2010/main" val="34707840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Informal Learning</a:t>
            </a:r>
            <a:endParaRPr lang="en-US" dirty="0"/>
          </a:p>
        </p:txBody>
      </p:sp>
      <p:sp>
        <p:nvSpPr>
          <p:cNvPr id="3" name="Content Placeholder 2"/>
          <p:cNvSpPr>
            <a:spLocks noGrp="1"/>
          </p:cNvSpPr>
          <p:nvPr>
            <p:ph idx="1"/>
          </p:nvPr>
        </p:nvSpPr>
        <p:spPr/>
        <p:txBody>
          <a:bodyPr>
            <a:normAutofit/>
          </a:bodyPr>
          <a:lstStyle/>
          <a:p>
            <a:pPr algn="just">
              <a:lnSpc>
                <a:spcPct val="150000"/>
              </a:lnSpc>
            </a:pPr>
            <a:r>
              <a:rPr lang="en-US" sz="2800" dirty="0"/>
              <a:t>Unlike formal education, informal education is not imparted by an institution such as school or college. Informal education is not given according to any fixed timetable. There is no set curriculum required. Informal education consists of experiences and actually living in the family or community.</a:t>
            </a:r>
          </a:p>
        </p:txBody>
      </p:sp>
    </p:spTree>
    <p:extLst>
      <p:ext uri="{BB962C8B-B14F-4D97-AF65-F5344CB8AC3E}">
        <p14:creationId xmlns:p14="http://schemas.microsoft.com/office/powerpoint/2010/main" val="27353244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098" name="Picture 2" descr=" Education is a systematic process through&#10;which a child or an adult acquires knowledge,&#10;experience, skill and sound att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7431" y="618518"/>
            <a:ext cx="10135673" cy="54860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32233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Characteristics of Informal Education</a:t>
            </a:r>
            <a:br>
              <a:rPr lang="en-US" b="1" dirty="0"/>
            </a:br>
            <a:endParaRPr lang="en-US" b="1" dirty="0"/>
          </a:p>
        </p:txBody>
      </p:sp>
      <p:sp>
        <p:nvSpPr>
          <p:cNvPr id="3" name="Content Placeholder 2"/>
          <p:cNvSpPr>
            <a:spLocks noGrp="1"/>
          </p:cNvSpPr>
          <p:nvPr>
            <p:ph idx="1"/>
          </p:nvPr>
        </p:nvSpPr>
        <p:spPr/>
        <p:txBody>
          <a:bodyPr>
            <a:normAutofit/>
          </a:bodyPr>
          <a:lstStyle/>
          <a:p>
            <a:pPr algn="just" fontAlgn="base"/>
            <a:r>
              <a:rPr lang="en-US" sz="2800" dirty="0"/>
              <a:t>It is independent of boundary walls.</a:t>
            </a:r>
          </a:p>
          <a:p>
            <a:pPr algn="just" fontAlgn="base"/>
            <a:r>
              <a:rPr lang="en-US" sz="2800" dirty="0"/>
              <a:t>It has no definite syllabus.</a:t>
            </a:r>
          </a:p>
          <a:p>
            <a:pPr algn="just" fontAlgn="base"/>
            <a:r>
              <a:rPr lang="en-US" sz="2800" dirty="0"/>
              <a:t>It is not pre-planned and has no timetable.</a:t>
            </a:r>
          </a:p>
          <a:p>
            <a:pPr algn="just" fontAlgn="base"/>
            <a:r>
              <a:rPr lang="en-US" sz="2800" dirty="0"/>
              <a:t>No fees are required as we get informal education through daily experience and by learning new things.</a:t>
            </a:r>
          </a:p>
          <a:p>
            <a:endParaRPr lang="en-US" dirty="0"/>
          </a:p>
        </p:txBody>
      </p:sp>
    </p:spTree>
    <p:extLst>
      <p:ext uri="{BB962C8B-B14F-4D97-AF65-F5344CB8AC3E}">
        <p14:creationId xmlns:p14="http://schemas.microsoft.com/office/powerpoint/2010/main" val="31166841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err="1" smtClean="0"/>
              <a:t>Contt</a:t>
            </a:r>
            <a:r>
              <a:rPr lang="en-US" b="1" dirty="0" smtClean="0"/>
              <a:t>….</a:t>
            </a:r>
            <a:endParaRPr lang="en-US" b="1" dirty="0"/>
          </a:p>
        </p:txBody>
      </p:sp>
      <p:sp>
        <p:nvSpPr>
          <p:cNvPr id="3" name="Content Placeholder 2"/>
          <p:cNvSpPr>
            <a:spLocks noGrp="1"/>
          </p:cNvSpPr>
          <p:nvPr>
            <p:ph idx="1"/>
          </p:nvPr>
        </p:nvSpPr>
        <p:spPr/>
        <p:txBody>
          <a:bodyPr/>
          <a:lstStyle/>
          <a:p>
            <a:pPr algn="just" fontAlgn="base"/>
            <a:r>
              <a:rPr lang="en-US" sz="2800" dirty="0"/>
              <a:t>It is a lifelong process in a natural way.</a:t>
            </a:r>
          </a:p>
          <a:p>
            <a:pPr algn="just" fontAlgn="base"/>
            <a:r>
              <a:rPr lang="en-US" sz="2800" dirty="0"/>
              <a:t>The certificates/degrees are not involved and one has no stress for learning the new things.</a:t>
            </a:r>
          </a:p>
          <a:p>
            <a:pPr algn="just" fontAlgn="base"/>
            <a:r>
              <a:rPr lang="en-US" sz="2800" dirty="0"/>
              <a:t>You can get from any source such as media, life experiences, friends, family etc.</a:t>
            </a:r>
          </a:p>
          <a:p>
            <a:endParaRPr lang="en-US" dirty="0"/>
          </a:p>
        </p:txBody>
      </p:sp>
    </p:spTree>
    <p:extLst>
      <p:ext uri="{BB962C8B-B14F-4D97-AF65-F5344CB8AC3E}">
        <p14:creationId xmlns:p14="http://schemas.microsoft.com/office/powerpoint/2010/main" val="208844267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fontAlgn="base"/>
            <a:r>
              <a:rPr lang="en-US" b="1" dirty="0" smtClean="0"/>
              <a:t/>
            </a:r>
            <a:br>
              <a:rPr lang="en-US" b="1" dirty="0" smtClean="0"/>
            </a:br>
            <a:r>
              <a:rPr lang="en-US" b="1" dirty="0" smtClean="0"/>
              <a:t>Non-formal </a:t>
            </a:r>
            <a:r>
              <a:rPr lang="en-US" b="1" dirty="0"/>
              <a:t>Education</a:t>
            </a:r>
            <a:br>
              <a:rPr lang="en-US" b="1" dirty="0"/>
            </a:br>
            <a:r>
              <a:rPr lang="en-US" b="1" dirty="0"/>
              <a:t/>
            </a:r>
            <a:br>
              <a:rPr lang="en-US" b="1" dirty="0"/>
            </a:br>
            <a:endParaRPr lang="en-US" b="1" dirty="0"/>
          </a:p>
        </p:txBody>
      </p:sp>
      <p:sp>
        <p:nvSpPr>
          <p:cNvPr id="3" name="Content Placeholder 2"/>
          <p:cNvSpPr>
            <a:spLocks noGrp="1"/>
          </p:cNvSpPr>
          <p:nvPr>
            <p:ph idx="1"/>
          </p:nvPr>
        </p:nvSpPr>
        <p:spPr/>
        <p:txBody>
          <a:bodyPr>
            <a:normAutofit/>
          </a:bodyPr>
          <a:lstStyle/>
          <a:p>
            <a:pPr algn="just" fontAlgn="base"/>
            <a:r>
              <a:rPr lang="en-US" b="1" dirty="0"/>
              <a:t>Non-formal education</a:t>
            </a:r>
            <a:r>
              <a:rPr lang="en-US" dirty="0"/>
              <a:t> includes adult basic education, adult literacy education or school equivalency preparation.</a:t>
            </a:r>
          </a:p>
          <a:p>
            <a:pPr algn="just" fontAlgn="base"/>
            <a:r>
              <a:rPr lang="en-US" dirty="0"/>
              <a:t>In </a:t>
            </a:r>
            <a:r>
              <a:rPr lang="en-US" dirty="0" err="1"/>
              <a:t>nonformal</a:t>
            </a:r>
            <a:r>
              <a:rPr lang="en-US" dirty="0"/>
              <a:t> education, someone (who is not in school) can learn literacy, other basic skills or job skills.</a:t>
            </a:r>
          </a:p>
          <a:p>
            <a:pPr algn="just" fontAlgn="base"/>
            <a:r>
              <a:rPr lang="en-US" dirty="0"/>
              <a:t>Home education, individualized instruction (such as programmed learning), distance learning and computer-assisted instruction are other possibilities. </a:t>
            </a:r>
          </a:p>
          <a:p>
            <a:pPr algn="just"/>
            <a:endParaRPr lang="en-US" dirty="0"/>
          </a:p>
        </p:txBody>
      </p:sp>
    </p:spTree>
    <p:extLst>
      <p:ext uri="{BB962C8B-B14F-4D97-AF65-F5344CB8AC3E}">
        <p14:creationId xmlns:p14="http://schemas.microsoft.com/office/powerpoint/2010/main" val="4959832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err="1" smtClean="0"/>
              <a:t>Contt</a:t>
            </a:r>
            <a:r>
              <a:rPr lang="en-US" b="1" dirty="0" smtClean="0"/>
              <a:t>…</a:t>
            </a:r>
            <a:endParaRPr lang="en-US" b="1" dirty="0"/>
          </a:p>
        </p:txBody>
      </p:sp>
      <p:sp>
        <p:nvSpPr>
          <p:cNvPr id="3" name="Content Placeholder 2"/>
          <p:cNvSpPr>
            <a:spLocks noGrp="1"/>
          </p:cNvSpPr>
          <p:nvPr>
            <p:ph idx="1"/>
          </p:nvPr>
        </p:nvSpPr>
        <p:spPr/>
        <p:txBody>
          <a:bodyPr>
            <a:normAutofit/>
          </a:bodyPr>
          <a:lstStyle/>
          <a:p>
            <a:pPr algn="just">
              <a:lnSpc>
                <a:spcPct val="150000"/>
              </a:lnSpc>
            </a:pPr>
            <a:r>
              <a:rPr lang="en-US" sz="2800" dirty="0"/>
              <a:t>Non-formal education is imparted consciously and </a:t>
            </a:r>
            <a:r>
              <a:rPr lang="en-US" sz="2800" dirty="0" smtClean="0"/>
              <a:t>systematically. </a:t>
            </a:r>
            <a:r>
              <a:rPr lang="en-US" sz="2800" dirty="0"/>
              <a:t> Non-formal, education should be </a:t>
            </a:r>
            <a:r>
              <a:rPr lang="en-US" sz="2800" dirty="0" smtClean="0"/>
              <a:t>planned </a:t>
            </a:r>
            <a:r>
              <a:rPr lang="en-US" sz="2800" dirty="0"/>
              <a:t>to serve the needs of the identified group. This will </a:t>
            </a:r>
            <a:r>
              <a:rPr lang="en-US" sz="2800" dirty="0" smtClean="0"/>
              <a:t>require </a:t>
            </a:r>
            <a:r>
              <a:rPr lang="en-US" sz="2800" dirty="0"/>
              <a:t>flexibility in the design of the curriculum and the scheme of evaluation.</a:t>
            </a:r>
          </a:p>
        </p:txBody>
      </p:sp>
    </p:spTree>
    <p:extLst>
      <p:ext uri="{BB962C8B-B14F-4D97-AF65-F5344CB8AC3E}">
        <p14:creationId xmlns:p14="http://schemas.microsoft.com/office/powerpoint/2010/main" val="386324880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fontAlgn="base"/>
            <a:r>
              <a:rPr lang="en-US" b="1" dirty="0" smtClean="0"/>
              <a:t/>
            </a:r>
            <a:br>
              <a:rPr lang="en-US" b="1" dirty="0" smtClean="0"/>
            </a:br>
            <a:r>
              <a:rPr lang="en-US" b="1" dirty="0" smtClean="0"/>
              <a:t>Examples </a:t>
            </a:r>
            <a:r>
              <a:rPr lang="en-US" b="1" dirty="0"/>
              <a:t>of Non-formal Education</a:t>
            </a:r>
            <a:br>
              <a:rPr lang="en-US" b="1" dirty="0"/>
            </a:br>
            <a:r>
              <a:rPr lang="en-US" b="1" dirty="0"/>
              <a:t/>
            </a:r>
            <a:br>
              <a:rPr lang="en-US" b="1" dirty="0"/>
            </a:br>
            <a:endParaRPr lang="en-US" b="1" dirty="0"/>
          </a:p>
        </p:txBody>
      </p:sp>
      <p:sp>
        <p:nvSpPr>
          <p:cNvPr id="3" name="Content Placeholder 2"/>
          <p:cNvSpPr>
            <a:spLocks noGrp="1"/>
          </p:cNvSpPr>
          <p:nvPr>
            <p:ph idx="1"/>
          </p:nvPr>
        </p:nvSpPr>
        <p:spPr/>
        <p:txBody>
          <a:bodyPr/>
          <a:lstStyle/>
          <a:p>
            <a:pPr algn="just" fontAlgn="base"/>
            <a:r>
              <a:rPr lang="en-US" sz="2800" dirty="0"/>
              <a:t>Boy Scouts and Girls Guides develop some sports program such as swimming comes under </a:t>
            </a:r>
            <a:r>
              <a:rPr lang="en-US" sz="2800" dirty="0" err="1"/>
              <a:t>nonformal</a:t>
            </a:r>
            <a:r>
              <a:rPr lang="en-US" sz="2800" dirty="0"/>
              <a:t> education.</a:t>
            </a:r>
          </a:p>
          <a:p>
            <a:pPr algn="just" fontAlgn="base"/>
            <a:r>
              <a:rPr lang="en-US" sz="2800" dirty="0"/>
              <a:t>Fitness programs.</a:t>
            </a:r>
          </a:p>
          <a:p>
            <a:pPr algn="just" fontAlgn="base"/>
            <a:r>
              <a:rPr lang="en-US" sz="2800" dirty="0"/>
              <a:t>Community-based adult education courses.</a:t>
            </a:r>
          </a:p>
          <a:p>
            <a:pPr algn="just" fontAlgn="base"/>
            <a:r>
              <a:rPr lang="en-US" sz="2800" dirty="0"/>
              <a:t>Free courses for adult education developed by some organization.</a:t>
            </a:r>
          </a:p>
          <a:p>
            <a:pPr algn="just"/>
            <a:endParaRPr lang="en-US" dirty="0"/>
          </a:p>
        </p:txBody>
      </p:sp>
    </p:spTree>
    <p:extLst>
      <p:ext uri="{BB962C8B-B14F-4D97-AF65-F5344CB8AC3E}">
        <p14:creationId xmlns:p14="http://schemas.microsoft.com/office/powerpoint/2010/main" val="231073637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smtClean="0"/>
              <a:t/>
            </a:r>
            <a:br>
              <a:rPr lang="en-US" b="1" dirty="0" smtClean="0"/>
            </a:br>
            <a:r>
              <a:rPr lang="en-US" b="1" dirty="0" smtClean="0"/>
              <a:t>Characteristics </a:t>
            </a:r>
            <a:r>
              <a:rPr lang="en-US" b="1" dirty="0"/>
              <a:t>of Non-formal Education</a:t>
            </a:r>
            <a:r>
              <a:rPr lang="en-US" dirty="0"/>
              <a:t/>
            </a:r>
            <a:br>
              <a:rPr lang="en-US" dirty="0"/>
            </a:br>
            <a:endParaRPr lang="en-US" dirty="0"/>
          </a:p>
        </p:txBody>
      </p:sp>
      <p:sp>
        <p:nvSpPr>
          <p:cNvPr id="3" name="Content Placeholder 2"/>
          <p:cNvSpPr>
            <a:spLocks noGrp="1"/>
          </p:cNvSpPr>
          <p:nvPr>
            <p:ph idx="1"/>
          </p:nvPr>
        </p:nvSpPr>
        <p:spPr/>
        <p:txBody>
          <a:bodyPr>
            <a:normAutofit fontScale="92500"/>
          </a:bodyPr>
          <a:lstStyle/>
          <a:p>
            <a:pPr algn="just" fontAlgn="base"/>
            <a:r>
              <a:rPr lang="en-US" sz="2600" dirty="0"/>
              <a:t>The </a:t>
            </a:r>
            <a:r>
              <a:rPr lang="en-US" sz="2600" dirty="0" err="1"/>
              <a:t>nonformal</a:t>
            </a:r>
            <a:r>
              <a:rPr lang="en-US" sz="2600" dirty="0"/>
              <a:t> education is planned and takes place apart from the school system.</a:t>
            </a:r>
          </a:p>
          <a:p>
            <a:pPr algn="just" fontAlgn="base"/>
            <a:r>
              <a:rPr lang="en-US" sz="2600" dirty="0"/>
              <a:t>The timetable and syllabus can be adjustable.</a:t>
            </a:r>
          </a:p>
          <a:p>
            <a:pPr algn="just" fontAlgn="base"/>
            <a:r>
              <a:rPr lang="en-US" sz="2600" dirty="0" err="1"/>
              <a:t>Nonformal</a:t>
            </a:r>
            <a:r>
              <a:rPr lang="en-US" sz="2600" dirty="0"/>
              <a:t> education has no age limit.</a:t>
            </a:r>
          </a:p>
          <a:p>
            <a:pPr algn="just" fontAlgn="base"/>
            <a:r>
              <a:rPr lang="en-US" sz="2600" dirty="0" smtClean="0"/>
              <a:t>It </a:t>
            </a:r>
            <a:r>
              <a:rPr lang="en-US" sz="2600" dirty="0"/>
              <a:t>may be full time or part-time learning and one can earn and learn together.</a:t>
            </a:r>
          </a:p>
          <a:p>
            <a:pPr algn="just" fontAlgn="base"/>
            <a:r>
              <a:rPr lang="en-US" sz="2600" dirty="0"/>
              <a:t>It involves learning of professional skills.</a:t>
            </a:r>
          </a:p>
          <a:p>
            <a:endParaRPr lang="en-US" dirty="0"/>
          </a:p>
        </p:txBody>
      </p:sp>
    </p:spTree>
    <p:extLst>
      <p:ext uri="{BB962C8B-B14F-4D97-AF65-F5344CB8AC3E}">
        <p14:creationId xmlns:p14="http://schemas.microsoft.com/office/powerpoint/2010/main" val="162487589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2530" name="Picture 2" descr="Thank you&#10;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8459" y="618517"/>
            <a:ext cx="10028952" cy="51726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63418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1413" y="618518"/>
            <a:ext cx="9905998" cy="1158767"/>
          </a:xfrm>
        </p:spPr>
        <p:txBody>
          <a:bodyPr>
            <a:normAutofit/>
          </a:bodyPr>
          <a:lstStyle/>
          <a:p>
            <a:endParaRPr lang="en-US" dirty="0"/>
          </a:p>
        </p:txBody>
      </p:sp>
      <p:sp>
        <p:nvSpPr>
          <p:cNvPr id="3" name="Content Placeholder 2"/>
          <p:cNvSpPr>
            <a:spLocks noGrp="1"/>
          </p:cNvSpPr>
          <p:nvPr>
            <p:ph idx="1"/>
          </p:nvPr>
        </p:nvSpPr>
        <p:spPr/>
        <p:txBody>
          <a:bodyPr/>
          <a:lstStyle/>
          <a:p>
            <a:endParaRPr lang="en-US"/>
          </a:p>
        </p:txBody>
      </p:sp>
      <p:pic>
        <p:nvPicPr>
          <p:cNvPr id="5122" name="Picture 2" descr=" . Aristotle - “Education is the creation of sound&#10;mind in a sound body.”&#10;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310" y="618518"/>
            <a:ext cx="10122794" cy="52800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49002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146" name="Picture 2" descr=" Herbert Spencer- “Education is complete&#10;living.”&#10;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1673" y="618517"/>
            <a:ext cx="10148552" cy="52800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99815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170" name="Picture 2" descr=" Pestalozzi – “Education is natural, harmonious&#10;and progressive development of man’s innate&#10;powers.”&#10;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190" y="618517"/>
            <a:ext cx="10004222" cy="53057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71547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8194" name="Picture 2" descr=" John Dewey – “Education is the process of&#10;living through a continuous reconstruction of&#10;experiences.”&#10;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309" y="618517"/>
            <a:ext cx="10135673" cy="53057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5958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9218" name="Picture 2" descr="Functions of Education in Human Life&#10; Making the man civilized&#10; Satisfaction of needs&#10; Adaptation to environment&#10; Modi..."/>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30310" y="618518"/>
            <a:ext cx="10017101" cy="58209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857127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docProps/app.xml><?xml version="1.0" encoding="utf-8"?>
<Properties xmlns="http://schemas.openxmlformats.org/officeDocument/2006/extended-properties" xmlns:vt="http://schemas.openxmlformats.org/officeDocument/2006/docPropsVTypes">
  <Template>TM04033919[[fn=Circuit]]</Template>
  <TotalTime>172</TotalTime>
  <Words>449</Words>
  <Application>Microsoft Office PowerPoint</Application>
  <PresentationFormat>Widescreen</PresentationFormat>
  <Paragraphs>75</Paragraphs>
  <Slides>46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46</vt:i4>
      </vt:variant>
    </vt:vector>
  </HeadingPairs>
  <TitlesOfParts>
    <vt:vector size="50" baseType="lpstr">
      <vt:lpstr>Arial</vt:lpstr>
      <vt:lpstr>Trebuchet MS</vt:lpstr>
      <vt:lpstr>Tw Cen MT</vt:lpstr>
      <vt:lpstr>Circuit</vt:lpstr>
      <vt:lpstr>Concept of Education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Scope of education</vt:lpstr>
      <vt:lpstr>               Contt..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Modes of Eduction</vt:lpstr>
      <vt:lpstr>PowerPoint Presentation</vt:lpstr>
      <vt:lpstr>Formal Education </vt:lpstr>
      <vt:lpstr>Examples of Formal Education </vt:lpstr>
      <vt:lpstr>Characteristics of formal education </vt:lpstr>
      <vt:lpstr>PowerPoint Presentation</vt:lpstr>
      <vt:lpstr>Informal Learning</vt:lpstr>
      <vt:lpstr>Informal Learning</vt:lpstr>
      <vt:lpstr>Characteristics of Informal Education </vt:lpstr>
      <vt:lpstr>Contt….</vt:lpstr>
      <vt:lpstr> Non-formal Education  </vt:lpstr>
      <vt:lpstr>Contt…</vt:lpstr>
      <vt:lpstr> Examples of Non-formal Education  </vt:lpstr>
      <vt:lpstr> Characteristics of Non-formal Education </vt:lpstr>
      <vt:lpstr>PowerPoint Presentation</vt:lpstr>
    </vt:vector>
  </TitlesOfParts>
  <Company>PANWAR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Concept of Education</dc:title>
  <dc:creator>Hope</dc:creator>
  <cp:lastModifiedBy>Hope</cp:lastModifiedBy>
  <cp:revision>22</cp:revision>
  <dcterms:created xsi:type="dcterms:W3CDTF">2019-10-24T01:12:20Z</dcterms:created>
  <dcterms:modified xsi:type="dcterms:W3CDTF">2019-10-30T02:00:48Z</dcterms:modified>
</cp:coreProperties>
</file>