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64" r:id="rId3"/>
    <p:sldId id="265" r:id="rId4"/>
    <p:sldId id="266" r:id="rId5"/>
    <p:sldId id="267" r:id="rId6"/>
    <p:sldId id="268" r:id="rId7"/>
    <p:sldId id="269" r:id="rId8"/>
    <p:sldId id="271" r:id="rId9"/>
    <p:sldId id="270" r:id="rId10"/>
    <p:sldId id="276" r:id="rId11"/>
    <p:sldId id="275" r:id="rId12"/>
    <p:sldId id="277" r:id="rId13"/>
    <p:sldId id="278" r:id="rId14"/>
    <p:sldId id="26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155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1D8BD707-D9CF-40AE-B4C6-C98DA3205C09}" type="datetimeFigureOut">
              <a:rPr lang="en-US" smtClean="0"/>
              <a:pPr/>
              <a:t>26-Mar-19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26-Mar-19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26-Mar-19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26-Mar-19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26-Mar-19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26-Mar-19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26-Mar-19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26-Mar-19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26-Mar-19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26-Mar-19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26-Mar-19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26-Mar-19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t>Mackinder`s world view </a:t>
            </a:r>
          </a:p>
        </p:txBody>
      </p:sp>
      <p:sp>
        <p:nvSpPr>
          <p:cNvPr id="3" name="Subtitle 2"/>
          <p:cNvSpPr>
            <a:spLocks noGrp="1"/>
          </p:cNvSpPr>
          <p:nvPr>
            <p:ph type="subTitle" idx="1"/>
          </p:nvPr>
        </p:nvSpPr>
        <p:spPr>
          <a:xfrm>
            <a:off x="533400" y="1371600"/>
            <a:ext cx="7854696" cy="5334000"/>
          </a:xfrm>
        </p:spPr>
        <p:txBody>
          <a:bodyPr>
            <a:normAutofit/>
          </a:bodyPr>
          <a:lstStyle/>
          <a:p>
            <a:pPr algn="just"/>
            <a:r>
              <a:rPr lang="en-US" sz="2800" b="1" u="sng" dirty="0"/>
              <a:t>A. 1904.</a:t>
            </a:r>
          </a:p>
          <a:p>
            <a:pPr algn="just"/>
            <a:r>
              <a:rPr lang="en-US" sz="2800" b="1" u="sng" dirty="0"/>
              <a:t>The Paper was titled “The Geographical Pivot of History</a:t>
            </a:r>
            <a:r>
              <a:rPr lang="en-US" sz="2800" dirty="0"/>
              <a:t>,” and the author’s central thesis was that the geographical realities of the planet presented the opportunity for a sufficiently organized and armed great power to control the world’s “pivot region”—the northern-central core of Eurasia and, subsequently, establish a world empire.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371600"/>
            <a:ext cx="7854696" cy="5181600"/>
          </a:xfrm>
        </p:spPr>
        <p:txBody>
          <a:bodyPr>
            <a:normAutofit/>
          </a:bodyPr>
          <a:lstStyle/>
          <a:p>
            <a:pPr algn="just"/>
            <a:r>
              <a:rPr lang="en-US" sz="2800" u="sng" dirty="0"/>
              <a:t>Geo historical background of EuroAsia</a:t>
            </a:r>
            <a:r>
              <a:rPr lang="en-US" sz="2800" dirty="0"/>
              <a:t>. </a:t>
            </a:r>
          </a:p>
          <a:p>
            <a:pPr algn="just"/>
            <a:r>
              <a:rPr lang="en-US" sz="2800" dirty="0"/>
              <a:t>Because of its geographical location, the “pivot region” enabled its occupant to expand </a:t>
            </a:r>
            <a:r>
              <a:rPr lang="en-US" sz="2800" b="1" u="sng" dirty="0"/>
              <a:t>westward</a:t>
            </a:r>
            <a:r>
              <a:rPr lang="en-US" sz="2800" dirty="0"/>
              <a:t> into the European peninsula, </a:t>
            </a:r>
            <a:r>
              <a:rPr lang="en-US" sz="2800" b="1" u="sng" dirty="0"/>
              <a:t>eastward</a:t>
            </a:r>
            <a:r>
              <a:rPr lang="en-US" sz="2800" dirty="0"/>
              <a:t> into the far reaches of Siberia and East Asia, and </a:t>
            </a:r>
            <a:r>
              <a:rPr lang="en-US" sz="2800" b="1" u="sng" dirty="0"/>
              <a:t>southward</a:t>
            </a:r>
            <a:r>
              <a:rPr lang="en-US" sz="2800" dirty="0"/>
              <a:t> into the Middle East and south-central Asia. </a:t>
            </a:r>
          </a:p>
          <a:p>
            <a:pPr algn="just"/>
            <a:r>
              <a:rPr lang="en-US" sz="2800" dirty="0"/>
              <a:t>Mackinder’s conception resulted from a masterful fusion of historical, geographical, technological, demographic, and economic factors</a:t>
            </a:r>
            <a:endParaRPr lang="en-US" sz="2800" dirty="0">
              <a:latin typeface="Times New Roman" pitchFamily="18" charset="0"/>
              <a:cs typeface="Times New Roman" pitchFamily="18" charset="0"/>
            </a:endParaRP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592158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371600"/>
            <a:ext cx="7854696" cy="5410200"/>
          </a:xfrm>
        </p:spPr>
        <p:txBody>
          <a:bodyPr>
            <a:normAutofit/>
          </a:bodyPr>
          <a:lstStyle/>
          <a:p>
            <a:pPr algn="l"/>
            <a:r>
              <a:rPr lang="en-US" sz="2800" dirty="0"/>
              <a:t>Mackinder’s study of the geography of the “pivot region” revealed </a:t>
            </a:r>
            <a:r>
              <a:rPr lang="en-US" sz="2800" b="1" u="sng" dirty="0"/>
              <a:t>three striking characteristics</a:t>
            </a:r>
            <a:r>
              <a:rPr lang="en-US" sz="2800" dirty="0"/>
              <a:t>. </a:t>
            </a:r>
            <a:r>
              <a:rPr lang="en-US" sz="2800" b="1" u="sng" dirty="0"/>
              <a:t>First, </a:t>
            </a:r>
            <a:r>
              <a:rPr lang="en-US" sz="2800" dirty="0"/>
              <a:t>the “pivot region” consisted largely of a vast, unbroken lowland plain that is suitable to highly mobile land power. </a:t>
            </a:r>
          </a:p>
          <a:p>
            <a:pPr algn="l"/>
            <a:r>
              <a:rPr lang="en-US" sz="2800" b="1" u="sng" dirty="0"/>
              <a:t>Second, </a:t>
            </a:r>
            <a:r>
              <a:rPr lang="en-US" sz="2800" dirty="0"/>
              <a:t>the pivot state could expand into the marginal lands of Eurasia without crossing any significant body of water, that is, without using sea power. </a:t>
            </a:r>
          </a:p>
          <a:p>
            <a:pPr algn="l"/>
            <a:r>
              <a:rPr lang="en-US" sz="2800" b="1" u="sng" dirty="0"/>
              <a:t>Third, </a:t>
            </a:r>
            <a:r>
              <a:rPr lang="en-US" sz="2800" dirty="0"/>
              <a:t>the “pivot region” was itself impenetrable to sea power since its major rivers emptied into inland seas or the frozen Arctic Ocean</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624693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371600"/>
            <a:ext cx="7854696" cy="5334000"/>
          </a:xfrm>
        </p:spPr>
        <p:txBody>
          <a:bodyPr>
            <a:normAutofit/>
          </a:bodyPr>
          <a:lstStyle/>
          <a:p>
            <a:pPr algn="just"/>
            <a:r>
              <a:rPr lang="en-US" sz="2800" u="sng" dirty="0"/>
              <a:t>Mackinder acknowledged the failure of previous Heartland-based empires to achieve world dominion </a:t>
            </a:r>
            <a:r>
              <a:rPr lang="en-US" sz="2800" dirty="0"/>
              <a:t>(though the Mongols came uncomfortably close to conquering the known world), but he attributed this to an insufficient base of manpower and a lack of relative mobility vis-à-vis sea powers. </a:t>
            </a:r>
          </a:p>
          <a:p>
            <a:pPr algn="just"/>
            <a:r>
              <a:rPr lang="en-US" sz="2800" u="sng" dirty="0"/>
              <a:t>In the twentieth century</a:t>
            </a:r>
            <a:r>
              <a:rPr lang="en-US" sz="2800" dirty="0"/>
              <a:t>, according to Mackinder, those two obstacles to a Heartland-based world empire no longer existed, and this fact “constitut[ed] a revolution in the relations of men to the larger geographical realities of the world.</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0069374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371600"/>
            <a:ext cx="7854696" cy="5334000"/>
          </a:xfrm>
        </p:spPr>
        <p:txBody>
          <a:bodyPr>
            <a:normAutofit/>
          </a:bodyPr>
          <a:lstStyle/>
          <a:p>
            <a:pPr algn="just"/>
            <a:r>
              <a:rPr lang="en-US" sz="2800" dirty="0"/>
              <a:t>Nicholas Spykman, then Professor of International Relations at Yale University, essentially accepted Mackinder’s geographical view of the world, but argued that coastal Eurasia (Mackinder’s inner crescent, which Spykman renamed the “Eurasian Rimland”), not the Heartland, was the key to world power. Spykman went so far as to issue a counter-dictum to Mackinder’s: “Who controls the rimland rules Eurasia; who rules Eurasia controls the </a:t>
            </a:r>
            <a:r>
              <a:rPr lang="en-US" sz="2800" dirty="0" err="1"/>
              <a:t>destin</a:t>
            </a:r>
            <a:endParaRPr lang="en-US" sz="2800" dirty="0"/>
          </a:p>
          <a:p>
            <a:pPr algn="just"/>
            <a:r>
              <a:rPr lang="en-US" sz="2800" dirty="0" err="1"/>
              <a:t>ies</a:t>
            </a:r>
            <a:r>
              <a:rPr lang="en-US" sz="2800" dirty="0"/>
              <a:t> of the world.</a:t>
            </a: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0489919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609600"/>
            <a:ext cx="7851648" cy="3124200"/>
          </a:xfrm>
        </p:spPr>
        <p:txBody>
          <a:bodyPr>
            <a:normAutofit/>
          </a:bodyPr>
          <a:lstStyle/>
          <a:p>
            <a:pPr algn="ctr"/>
            <a:r>
              <a:rPr lang="en-US" sz="9600" dirty="0">
                <a:solidFill>
                  <a:srgbClr val="FFFF00"/>
                </a:solidFill>
                <a:latin typeface="Times New Roman" pitchFamily="18" charset="0"/>
                <a:cs typeface="Times New Roman" pitchFamily="18" charset="0"/>
              </a:rPr>
              <a:t>Q &amp; A?</a:t>
            </a:r>
            <a:endParaRPr lang="en-US" sz="9600" dirty="0">
              <a:solidFill>
                <a:srgbClr val="FFFF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371600"/>
            <a:ext cx="7854696" cy="5334000"/>
          </a:xfrm>
        </p:spPr>
        <p:txBody>
          <a:bodyPr>
            <a:normAutofit/>
          </a:bodyPr>
          <a:lstStyle/>
          <a:p>
            <a:pPr algn="l"/>
            <a:r>
              <a:rPr lang="en-US" sz="2800" dirty="0"/>
              <a:t>Though </a:t>
            </a:r>
            <a:r>
              <a:rPr lang="en-US" sz="2800" b="1" u="sng" dirty="0"/>
              <a:t>Germany and China </a:t>
            </a:r>
            <a:r>
              <a:rPr lang="en-US" sz="2800" dirty="0"/>
              <a:t>were potential contenders for world dominance, </a:t>
            </a:r>
          </a:p>
          <a:p>
            <a:pPr algn="just"/>
            <a:r>
              <a:rPr lang="en-US" sz="2800" b="1" u="sng" dirty="0"/>
              <a:t>Mackinder focused his analysis on Russia </a:t>
            </a:r>
            <a:r>
              <a:rPr lang="en-US" sz="2800" dirty="0"/>
              <a:t>and compared its strategic position to that of the Mongol Empire of the thirteenth and fourteenth centuries: “Russia replaces the Mongol Empire. </a:t>
            </a:r>
          </a:p>
          <a:p>
            <a:pPr algn="just"/>
            <a:r>
              <a:rPr lang="en-US" sz="2800" u="sng" dirty="0"/>
              <a:t>In the world at large </a:t>
            </a:r>
            <a:r>
              <a:rPr lang="en-US" sz="2800" dirty="0"/>
              <a:t>she occupies the central strategical position held by Germany in Europe. She can strike on all sides and be struck from all sides, save the north</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381581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5257800"/>
          </a:xfrm>
        </p:spPr>
        <p:txBody>
          <a:bodyPr>
            <a:normAutofit lnSpcReduction="10000"/>
          </a:bodyPr>
          <a:lstStyle/>
          <a:p>
            <a:pPr algn="just"/>
            <a:r>
              <a:rPr lang="en-US" sz="2800" b="1" u="sng" dirty="0"/>
              <a:t>B. 1919 </a:t>
            </a:r>
          </a:p>
          <a:p>
            <a:pPr algn="just"/>
            <a:r>
              <a:rPr lang="en-US" sz="2800" dirty="0"/>
              <a:t>Mackinder expanded on this theory fifteen years later in Democratic Ideals and Reality (1919), the most influential geopolitical work ever written.</a:t>
            </a:r>
          </a:p>
          <a:p>
            <a:pPr algn="just"/>
            <a:r>
              <a:rPr lang="en-US" sz="2800" dirty="0"/>
              <a:t>He renamed the world’s central strategic location the “Heartland” of Eurasia, and referred to the Eurasian-African landmass as the “World Island.” </a:t>
            </a:r>
          </a:p>
          <a:p>
            <a:pPr algn="just"/>
            <a:r>
              <a:rPr lang="en-US" sz="2800" dirty="0"/>
              <a:t>Control of the Heartland and Eastern Europe by a single power, he predicted, could lead to dominance of Eurasia and most of the World Island. And, Mackinder warned, “who rules the World Island commands the World.”</a:t>
            </a: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7930965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5181600"/>
          </a:xfrm>
        </p:spPr>
        <p:txBody>
          <a:bodyPr>
            <a:normAutofit/>
          </a:bodyPr>
          <a:lstStyle/>
          <a:p>
            <a:pPr algn="l"/>
            <a:r>
              <a:rPr lang="en-US" sz="2800" u="sng" dirty="0"/>
              <a:t>Technology and rapid means of transportation</a:t>
            </a:r>
            <a:r>
              <a:rPr lang="en-US" sz="2800" dirty="0"/>
              <a:t>—motor cars, railways, airplanes—had, according to Mackinder, altered “the relations of men to the larger geographical realities of the world.”</a:t>
            </a:r>
          </a:p>
          <a:p>
            <a:pPr algn="l"/>
            <a:r>
              <a:rPr lang="en-US" sz="2800" b="1" u="sng" dirty="0"/>
              <a:t>The era of dominant sea power was at an end</a:t>
            </a:r>
            <a:r>
              <a:rPr lang="en-US" sz="2800" dirty="0"/>
              <a:t>.</a:t>
            </a:r>
          </a:p>
          <a:p>
            <a:pPr algn="l"/>
            <a:r>
              <a:rPr lang="en-US" sz="2800" dirty="0"/>
              <a:t>Mackinder’s point was that geography and technology presented the opportunity for a great land power based in the Heartland to dominate all of Eurasia and utilize the great Continent’s vast resources to build a navy that would be second to none</a:t>
            </a:r>
          </a:p>
          <a:p>
            <a:pPr algn="l"/>
            <a:endParaRPr lang="en-US" sz="2800" dirty="0"/>
          </a:p>
          <a:p>
            <a:pPr algn="l"/>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16737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a:bodyPr>
          <a:lstStyle/>
          <a:p>
            <a:pPr algn="l"/>
            <a:r>
              <a:rPr lang="en-US" sz="2800" b="1" u="sng" dirty="0">
                <a:latin typeface="Times New Roman" pitchFamily="18" charset="0"/>
                <a:cs typeface="Times New Roman" pitchFamily="18" charset="0"/>
              </a:rPr>
              <a:t>C. </a:t>
            </a:r>
            <a:r>
              <a:rPr lang="en-US" sz="2800" b="1" u="sng" dirty="0"/>
              <a:t>1943</a:t>
            </a:r>
          </a:p>
          <a:p>
            <a:pPr algn="just"/>
            <a:r>
              <a:rPr lang="en-US" sz="2800" dirty="0"/>
              <a:t>in an article in Foreign Affairs, he included an additional feature in his Heartland concept: the “Midland Ocean,” consisting of an alliance between the United States, Canada, and the nations of Western Europe.</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1841183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685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219200"/>
            <a:ext cx="7854696" cy="5486400"/>
          </a:xfrm>
        </p:spPr>
        <p:txBody>
          <a:bodyPr>
            <a:normAutofit/>
          </a:bodyPr>
          <a:lstStyle/>
          <a:p>
            <a:pPr algn="just"/>
            <a:r>
              <a:rPr lang="en-US" sz="2800" b="1" u="sng" dirty="0">
                <a:latin typeface="Times New Roman" pitchFamily="18" charset="0"/>
                <a:cs typeface="Times New Roman" pitchFamily="18" charset="0"/>
              </a:rPr>
              <a:t>Application</a:t>
            </a:r>
          </a:p>
          <a:p>
            <a:pPr algn="just"/>
            <a:r>
              <a:rPr lang="en-US" sz="2800" u="sng" dirty="0"/>
              <a:t>The two world wars of the twentieth century </a:t>
            </a:r>
            <a:r>
              <a:rPr lang="en-US" sz="2800" dirty="0"/>
              <a:t>can be viewed in geopolitical terms as clashes between continental land powers and insular maritime powers for control.</a:t>
            </a:r>
          </a:p>
          <a:p>
            <a:pPr algn="just"/>
            <a:r>
              <a:rPr lang="en-US" sz="2800" dirty="0"/>
              <a:t>Had Germany (under the Kaiser or Hitler) succeeded in uniting under its political control the power centers of the Eurasian Continent, the security and independence of Britain and America would have been gravely imperiled</a:t>
            </a:r>
            <a:endParaRPr lang="en-US" sz="2800" dirty="0">
              <a:latin typeface="Times New Roman" pitchFamily="18" charset="0"/>
              <a:cs typeface="Times New Roman" pitchFamily="18" charset="0"/>
            </a:endParaRP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477204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524000"/>
            <a:ext cx="7854696" cy="4648200"/>
          </a:xfrm>
        </p:spPr>
        <p:txBody>
          <a:bodyPr>
            <a:normAutofit/>
          </a:bodyPr>
          <a:lstStyle/>
          <a:p>
            <a:pPr algn="l"/>
            <a:r>
              <a:rPr lang="en-US" sz="2800" u="sng" dirty="0"/>
              <a:t>After World War II</a:t>
            </a:r>
            <a:r>
              <a:rPr lang="en-US" sz="2800" dirty="0"/>
              <a:t>, alliances shifted but the nature of the geopolitical clash remained unaltered: Soviet land power, in control of the Heartland and Eastern Europe, was opposed by the American maritime power allied with the rimland states of Eurasia.</a:t>
            </a:r>
            <a:br>
              <a:rPr lang="en-US" sz="2800" dirty="0"/>
            </a:br>
            <a:r>
              <a:rPr lang="en-US" sz="2800" dirty="0"/>
              <a:t> </a:t>
            </a:r>
            <a:br>
              <a:rPr lang="en-US" sz="2800" dirty="0"/>
            </a:b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036877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381000" y="1371600"/>
            <a:ext cx="7854696" cy="5181600"/>
          </a:xfrm>
        </p:spPr>
        <p:txBody>
          <a:bodyPr>
            <a:normAutofit fontScale="85000" lnSpcReduction="10000"/>
          </a:bodyPr>
          <a:lstStyle/>
          <a:p>
            <a:pPr algn="just"/>
            <a:r>
              <a:rPr lang="en-US" sz="2800" b="1" u="sng" dirty="0"/>
              <a:t>Mackinder formula.</a:t>
            </a:r>
          </a:p>
          <a:p>
            <a:pPr algn="just"/>
            <a:r>
              <a:rPr lang="en-US" sz="2800" u="sng" dirty="0"/>
              <a:t>Mackinder pictured Europe and Asia as one great continent</a:t>
            </a:r>
            <a:r>
              <a:rPr lang="en-US" sz="2800" dirty="0"/>
              <a:t>: “EuroAsia.”</a:t>
            </a:r>
          </a:p>
          <a:p>
            <a:pPr algn="just"/>
            <a:r>
              <a:rPr lang="en-US" sz="2800" u="sng" dirty="0"/>
              <a:t>Geo historical background of EuroAsia</a:t>
            </a:r>
            <a:r>
              <a:rPr lang="en-US" sz="2800" dirty="0"/>
              <a:t>. </a:t>
            </a:r>
          </a:p>
          <a:p>
            <a:pPr algn="just"/>
            <a:r>
              <a:rPr lang="en-US" sz="2800" dirty="0"/>
              <a:t>He described Euro-Asia as “a continuous land, ice-girt in the north, water-girt elsewhere, measuring twenty-one million square miles. </a:t>
            </a:r>
          </a:p>
          <a:p>
            <a:pPr algn="just"/>
            <a:r>
              <a:rPr lang="en-US" sz="2800" dirty="0"/>
              <a:t>The center and north of Euro-Asia, he pointed out, measure “some nine million square miles,… have no available waterways to the ocean, but, on the other hand,… are generally favorable to the mobility of horsemen.”</a:t>
            </a:r>
          </a:p>
          <a:p>
            <a:pPr algn="just"/>
            <a:r>
              <a:rPr lang="en-US" sz="2800" dirty="0"/>
              <a:t>To the “east and south of this heart-land,” he further explained, “are marginal regions, ranged in a vast crescent, accessible to shipmen</a:t>
            </a: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197884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851648" cy="8382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457200" y="1371600"/>
            <a:ext cx="7854696" cy="5334000"/>
          </a:xfrm>
        </p:spPr>
        <p:txBody>
          <a:bodyPr>
            <a:normAutofit fontScale="92500"/>
          </a:bodyPr>
          <a:lstStyle/>
          <a:p>
            <a:pPr algn="l"/>
            <a:r>
              <a:rPr lang="en-US" sz="2800" dirty="0"/>
              <a:t>Mackinder identified the northern-central core of Euro-Asia as the “pivot region” or “pivot state” of world politics.</a:t>
            </a:r>
          </a:p>
          <a:p>
            <a:pPr algn="l"/>
            <a:r>
              <a:rPr lang="en-US" sz="2800" dirty="0"/>
              <a:t> He placed Germany, Austria, Turkey, India, and China, lands immediately adjacent to the pivot region, in an </a:t>
            </a:r>
            <a:r>
              <a:rPr lang="en-US" sz="2800" b="1" u="sng" dirty="0"/>
              <a:t>“inner crescent</a:t>
            </a:r>
            <a:r>
              <a:rPr lang="en-US" sz="2800" dirty="0"/>
              <a:t>,” and </a:t>
            </a:r>
          </a:p>
          <a:p>
            <a:pPr algn="l"/>
            <a:r>
              <a:rPr lang="en-US" sz="2800" dirty="0"/>
              <a:t>the insular nations of Britain, South Africa, Australia, the United States, Canada, and Japan in an “</a:t>
            </a:r>
            <a:r>
              <a:rPr lang="en-US" sz="2800" b="1" u="sng" dirty="0"/>
              <a:t>outer crescent.</a:t>
            </a:r>
          </a:p>
          <a:p>
            <a:pPr algn="l"/>
            <a:r>
              <a:rPr lang="en-US" sz="2800" dirty="0"/>
              <a:t>Mackinder suggested that either a Russo-German alliance or a Sino-Japanese empire (which conquered Russian territory) could contend for world hegemony. </a:t>
            </a:r>
          </a:p>
          <a:p>
            <a:pPr algn="l"/>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81531919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1353</TotalTime>
  <Words>1055</Words>
  <Application>Microsoft Office PowerPoint</Application>
  <PresentationFormat>On-screen Show (4:3)</PresentationFormat>
  <Paragraphs>52</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Calibri</vt:lpstr>
      <vt:lpstr>Constantia</vt:lpstr>
      <vt:lpstr>Times New Roman</vt:lpstr>
      <vt:lpstr>Wingdings 2</vt:lpstr>
      <vt:lpstr>Flow</vt:lpstr>
      <vt:lpstr>Mackinder`s world view </vt:lpstr>
      <vt:lpstr>Continue…</vt:lpstr>
      <vt:lpstr>Continue…</vt:lpstr>
      <vt:lpstr>Continue…</vt:lpstr>
      <vt:lpstr>Continue…</vt:lpstr>
      <vt:lpstr>Continue…</vt:lpstr>
      <vt:lpstr>Continue…</vt:lpstr>
      <vt:lpstr>Continue…</vt:lpstr>
      <vt:lpstr>Continue…</vt:lpstr>
      <vt:lpstr>Continue…</vt:lpstr>
      <vt:lpstr>Continue…</vt:lpstr>
      <vt:lpstr>Continue…</vt:lpstr>
      <vt:lpstr>Continue…</vt:lpstr>
      <vt:lpstr>Q &amp;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 Theories and Theories of Foreign Policy:</dc:title>
  <dc:creator>TAUSEEF</dc:creator>
  <cp:lastModifiedBy>Irfan</cp:lastModifiedBy>
  <cp:revision>178</cp:revision>
  <dcterms:created xsi:type="dcterms:W3CDTF">2006-08-16T00:00:00Z</dcterms:created>
  <dcterms:modified xsi:type="dcterms:W3CDTF">2019-03-26T07:42:23Z</dcterms:modified>
</cp:coreProperties>
</file>