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4" r:id="rId5"/>
    <p:sldId id="261"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70" autoAdjust="0"/>
    <p:restoredTop sz="94660"/>
  </p:normalViewPr>
  <p:slideViewPr>
    <p:cSldViewPr>
      <p:cViewPr varScale="1">
        <p:scale>
          <a:sx n="85" d="100"/>
          <a:sy n="85" d="100"/>
        </p:scale>
        <p:origin x="156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1D8BD707-D9CF-40AE-B4C6-C98DA3205C09}" type="datetimeFigureOut">
              <a:rPr lang="en-US" smtClean="0"/>
              <a:pPr/>
              <a:t>19-Mar-19</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19-Mar-19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19-Mar-19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19-Mar-19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19-Mar-19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19-Mar-19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19-Mar-19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19-Mar-19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19-Mar-19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19-Mar-19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19-Mar-19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19-Mar-19</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381000"/>
            <a:ext cx="7851648" cy="990600"/>
          </a:xfrm>
        </p:spPr>
        <p:txBody>
          <a:bodyPr>
            <a:normAutofit/>
          </a:bodyPr>
          <a:lstStyle/>
          <a:p>
            <a:pPr algn="ctr"/>
            <a:r>
              <a:rPr lang="en-US" sz="3600" dirty="0">
                <a:solidFill>
                  <a:srgbClr val="FFFF00"/>
                </a:solidFill>
                <a:latin typeface="Times New Roman" pitchFamily="18" charset="0"/>
                <a:cs typeface="Times New Roman" pitchFamily="18" charset="0"/>
              </a:rPr>
              <a:t>Heartland and Rimland theory </a:t>
            </a:r>
          </a:p>
        </p:txBody>
      </p:sp>
      <p:sp>
        <p:nvSpPr>
          <p:cNvPr id="3" name="Subtitle 2"/>
          <p:cNvSpPr>
            <a:spLocks noGrp="1"/>
          </p:cNvSpPr>
          <p:nvPr>
            <p:ph type="subTitle" idx="1"/>
          </p:nvPr>
        </p:nvSpPr>
        <p:spPr>
          <a:xfrm>
            <a:off x="533400" y="1371600"/>
            <a:ext cx="7854696" cy="4953000"/>
          </a:xfrm>
        </p:spPr>
        <p:txBody>
          <a:bodyPr>
            <a:noAutofit/>
          </a:bodyPr>
          <a:lstStyle/>
          <a:p>
            <a:pPr algn="just"/>
            <a:r>
              <a:rPr lang="en-US" sz="2800" b="1" u="sng" dirty="0"/>
              <a:t>Mackinder</a:t>
            </a:r>
            <a:endParaRPr lang="en-US" sz="2800" b="1" u="sng" dirty="0">
              <a:latin typeface="Times New Roman" pitchFamily="18" charset="0"/>
              <a:cs typeface="Times New Roman" pitchFamily="18" charset="0"/>
            </a:endParaRPr>
          </a:p>
          <a:p>
            <a:pPr algn="just"/>
            <a:r>
              <a:rPr lang="en-US" sz="2800" dirty="0"/>
              <a:t>Who rules East Europe commands the Heartland:</a:t>
            </a:r>
          </a:p>
          <a:p>
            <a:pPr algn="just"/>
            <a:r>
              <a:rPr lang="en-US" sz="2800" dirty="0"/>
              <a:t>Who rules the Heartland commands the World-Island:</a:t>
            </a:r>
          </a:p>
          <a:p>
            <a:pPr algn="just"/>
            <a:r>
              <a:rPr lang="en-US" sz="2800" dirty="0"/>
              <a:t>Who rules the World-Island commands the World</a:t>
            </a:r>
            <a:endParaRPr lang="en-US" sz="2800" dirty="0">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457200"/>
            <a:ext cx="7851648" cy="914400"/>
          </a:xfrm>
        </p:spPr>
        <p:txBody>
          <a:bodyPr>
            <a:normAutofit/>
          </a:bodyPr>
          <a:lstStyle/>
          <a:p>
            <a:pPr algn="l"/>
            <a:r>
              <a:rPr lang="en-US" sz="3600" dirty="0">
                <a:latin typeface="Times New Roman" pitchFamily="18" charset="0"/>
                <a:cs typeface="Times New Roman" pitchFamily="18" charset="0"/>
              </a:rPr>
              <a:t>Continue…</a:t>
            </a:r>
          </a:p>
        </p:txBody>
      </p:sp>
      <p:sp>
        <p:nvSpPr>
          <p:cNvPr id="3" name="Subtitle 2"/>
          <p:cNvSpPr>
            <a:spLocks noGrp="1"/>
          </p:cNvSpPr>
          <p:nvPr>
            <p:ph type="subTitle" idx="1"/>
          </p:nvPr>
        </p:nvSpPr>
        <p:spPr>
          <a:xfrm>
            <a:off x="533400" y="1600200"/>
            <a:ext cx="7854696" cy="4800600"/>
          </a:xfrm>
        </p:spPr>
        <p:txBody>
          <a:bodyPr>
            <a:normAutofit/>
          </a:bodyPr>
          <a:lstStyle/>
          <a:p>
            <a:pPr algn="just"/>
            <a:r>
              <a:rPr lang="en-US" sz="2800" b="1" u="sng" dirty="0"/>
              <a:t>Spykman </a:t>
            </a:r>
          </a:p>
          <a:p>
            <a:pPr algn="just"/>
            <a:r>
              <a:rPr lang="en-US" sz="2800" dirty="0"/>
              <a:t>went so far as to issue a counter-dictum</a:t>
            </a:r>
          </a:p>
          <a:p>
            <a:pPr algn="just"/>
            <a:r>
              <a:rPr lang="en-US" sz="2800" dirty="0"/>
              <a:t>(</a:t>
            </a:r>
            <a:r>
              <a:rPr lang="en-US" dirty="0"/>
              <a:t>A short statement that expresses a general truth or principle</a:t>
            </a:r>
            <a:r>
              <a:rPr lang="en-US" sz="2800" dirty="0"/>
              <a:t>) to Mackinder’s:</a:t>
            </a:r>
          </a:p>
          <a:p>
            <a:pPr algn="just"/>
            <a:endParaRPr lang="en-US" sz="2800" dirty="0">
              <a:cs typeface="Times New Roman" pitchFamily="18" charset="0"/>
            </a:endParaRPr>
          </a:p>
          <a:p>
            <a:pPr algn="just"/>
            <a:r>
              <a:rPr lang="en-US" sz="2800" dirty="0"/>
              <a:t>“Who controls the rimland rules Eurasia; who rules Eurasia controls the destinies of the world.</a:t>
            </a:r>
            <a:endParaRPr lang="en-US" sz="2800" dirty="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8382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371600"/>
            <a:ext cx="7854696" cy="5334000"/>
          </a:xfrm>
        </p:spPr>
        <p:txBody>
          <a:bodyPr>
            <a:normAutofit/>
          </a:bodyPr>
          <a:lstStyle/>
          <a:p>
            <a:pPr algn="just"/>
            <a:r>
              <a:rPr lang="en-US" sz="2800" dirty="0"/>
              <a:t>Spykman judged the power potential of coastal Eurasia — Europe, the Middle East, and East Asia which he termed the “Rimland”— to be greater than that of the Heartland) </a:t>
            </a:r>
          </a:p>
          <a:p>
            <a:pPr algn="just"/>
            <a:r>
              <a:rPr lang="en-US" sz="2800" dirty="0"/>
              <a:t>Nicholas Spykman, then Professor of International Relations at Yale University, essentially accepted Mackinder’s geographical view of the world, but argued that coastal Eurasia (Mackinder’s inner crescent, which Spykman renamed the “Eurasian Rimland”), not the Heartland, was the key to world power</a:t>
            </a:r>
            <a:endParaRPr lang="en-US" sz="2800" dirty="0">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8382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381000" y="1524000"/>
            <a:ext cx="7854696" cy="4648200"/>
          </a:xfrm>
        </p:spPr>
        <p:txBody>
          <a:bodyPr>
            <a:normAutofit/>
          </a:bodyPr>
          <a:lstStyle/>
          <a:p>
            <a:pPr algn="l"/>
            <a:r>
              <a:rPr lang="en-US" sz="2800" dirty="0">
                <a:latin typeface="Times New Roman" pitchFamily="18" charset="0"/>
                <a:cs typeface="Times New Roman" pitchFamily="18" charset="0"/>
              </a:rPr>
              <a:t>Please follow the map/global sketch of Mackinder and Spykman. </a:t>
            </a:r>
          </a:p>
        </p:txBody>
      </p:sp>
    </p:spTree>
    <p:extLst>
      <p:ext uri="{BB962C8B-B14F-4D97-AF65-F5344CB8AC3E}">
        <p14:creationId xmlns:p14="http://schemas.microsoft.com/office/powerpoint/2010/main" val="33815812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609600"/>
            <a:ext cx="7851648" cy="3124200"/>
          </a:xfrm>
        </p:spPr>
        <p:txBody>
          <a:bodyPr>
            <a:normAutofit/>
          </a:bodyPr>
          <a:lstStyle/>
          <a:p>
            <a:pPr algn="ctr"/>
            <a:r>
              <a:rPr lang="en-US" sz="9600" dirty="0">
                <a:solidFill>
                  <a:srgbClr val="FFFF00"/>
                </a:solidFill>
                <a:latin typeface="Times New Roman" pitchFamily="18" charset="0"/>
                <a:cs typeface="Times New Roman" pitchFamily="18" charset="0"/>
              </a:rPr>
              <a:t>Q &amp; A?</a:t>
            </a:r>
            <a:endParaRPr lang="en-US" sz="9600" dirty="0">
              <a:solidFill>
                <a:srgbClr val="FFFF00"/>
              </a:solidFill>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340</TotalTime>
  <Words>175</Words>
  <Application>Microsoft Office PowerPoint</Application>
  <PresentationFormat>On-screen Show (4:3)</PresentationFormat>
  <Paragraphs>17</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Calibri</vt:lpstr>
      <vt:lpstr>Constantia</vt:lpstr>
      <vt:lpstr>Times New Roman</vt:lpstr>
      <vt:lpstr>Wingdings 2</vt:lpstr>
      <vt:lpstr>Flow</vt:lpstr>
      <vt:lpstr>Heartland and Rimland theory </vt:lpstr>
      <vt:lpstr>Continue…</vt:lpstr>
      <vt:lpstr>Continue…</vt:lpstr>
      <vt:lpstr>Continue…</vt:lpstr>
      <vt:lpstr>Q &amp; 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 Theories and Theories of Foreign Policy:</dc:title>
  <dc:creator>TAUSEEF</dc:creator>
  <cp:lastModifiedBy>Irfan</cp:lastModifiedBy>
  <cp:revision>92</cp:revision>
  <dcterms:created xsi:type="dcterms:W3CDTF">2006-08-16T00:00:00Z</dcterms:created>
  <dcterms:modified xsi:type="dcterms:W3CDTF">2019-03-19T07:38:04Z</dcterms:modified>
</cp:coreProperties>
</file>