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9" r:id="rId2"/>
    <p:sldId id="262" r:id="rId3"/>
    <p:sldId id="267" r:id="rId4"/>
    <p:sldId id="268" r:id="rId5"/>
    <p:sldId id="269" r:id="rId6"/>
    <p:sldId id="271" r:id="rId7"/>
    <p:sldId id="272" r:id="rId8"/>
    <p:sldId id="270" r:id="rId9"/>
    <p:sldId id="282" r:id="rId10"/>
    <p:sldId id="283" r:id="rId11"/>
    <p:sldId id="284" r:id="rId12"/>
    <p:sldId id="285" r:id="rId13"/>
    <p:sldId id="286" r:id="rId14"/>
    <p:sldId id="287" r:id="rId15"/>
    <p:sldId id="302"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59" autoAdjust="0"/>
    <p:restoredTop sz="94660"/>
  </p:normalViewPr>
  <p:slideViewPr>
    <p:cSldViewPr snapToGrid="0">
      <p:cViewPr varScale="1">
        <p:scale>
          <a:sx n="90" d="100"/>
          <a:sy n="90" d="100"/>
        </p:scale>
        <p:origin x="35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33008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1539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52031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5673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18746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051702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10028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7531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4261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33729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36322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9120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19912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7879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77450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35067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08-May-17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35852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08-May-17</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8781226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635616"/>
          </a:xfrm>
        </p:spPr>
        <p:txBody>
          <a:bodyPr>
            <a:normAutofit fontScale="90000"/>
          </a:bodyPr>
          <a:lstStyle/>
          <a:p>
            <a:r>
              <a:rPr lang="en-GB" sz="4400" b="1" dirty="0">
                <a:latin typeface="Times New Roman" panose="02020603050405020304" pitchFamily="18" charset="0"/>
                <a:cs typeface="Times New Roman" panose="02020603050405020304" pitchFamily="18" charset="0"/>
              </a:rPr>
              <a:t>The Illusion of geopolitics: the Enduring power of Liberal Order  </a:t>
            </a:r>
          </a:p>
        </p:txBody>
      </p:sp>
      <p:sp>
        <p:nvSpPr>
          <p:cNvPr id="3" name="Content Placeholder 2"/>
          <p:cNvSpPr>
            <a:spLocks noGrp="1"/>
          </p:cNvSpPr>
          <p:nvPr>
            <p:ph sz="quarter" idx="13"/>
          </p:nvPr>
        </p:nvSpPr>
        <p:spPr>
          <a:xfrm>
            <a:off x="0" y="1700011"/>
            <a:ext cx="12192000" cy="4945489"/>
          </a:xfrm>
        </p:spPr>
        <p:txBody>
          <a:bodyPr>
            <a:normAutofit/>
          </a:bodyPr>
          <a:lstStyle/>
          <a:p>
            <a:pPr marL="0" indent="0" algn="just">
              <a:buNone/>
            </a:pPr>
            <a:r>
              <a:rPr lang="en-US" sz="4000" cap="none" dirty="0"/>
              <a:t>John G. Ikenberry</a:t>
            </a:r>
          </a:p>
          <a:p>
            <a:pPr marL="0" indent="0" algn="just">
              <a:buNone/>
            </a:pPr>
            <a:r>
              <a:rPr lang="en-US" sz="4000" cap="none" dirty="0"/>
              <a:t>Foreign affairs</a:t>
            </a:r>
          </a:p>
          <a:p>
            <a:pPr marL="0" indent="0" algn="just">
              <a:buNone/>
            </a:pPr>
            <a:r>
              <a:rPr lang="en-US" sz="4000" cap="none" dirty="0"/>
              <a:t>May/June 2014 </a:t>
            </a:r>
          </a:p>
          <a:p>
            <a:pPr algn="just"/>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0936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GB" sz="4000" dirty="0"/>
              <a:t>THE RISE OF DEMOCRACY</a:t>
            </a:r>
          </a:p>
          <a:p>
            <a:pPr marL="0" indent="0" algn="just">
              <a:buNone/>
            </a:pPr>
            <a:r>
              <a:rPr lang="en-US" sz="4000" dirty="0"/>
              <a:t>the spread of liberal democracy throughout the world, beginning in the late 1970s and accelerating after the Cold War, has dramatically strengthened the United States’ position and tightened the geopolitical circle around China and Russia.</a:t>
            </a:r>
            <a:endParaRPr lang="en-US" sz="4000" cap="none" dirty="0"/>
          </a:p>
        </p:txBody>
      </p:sp>
    </p:spTree>
    <p:extLst>
      <p:ext uri="{BB962C8B-B14F-4D97-AF65-F5344CB8AC3E}">
        <p14:creationId xmlns:p14="http://schemas.microsoft.com/office/powerpoint/2010/main" val="2276601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dirty="0"/>
              <a:t>Democracy is encircling China, too. In the mid-1980s, India and Japan were the only Asian democracies, but since then, Indonesia, Mongolia, the Philippines, South Korea, Taiwan, and Thailand have joined the club.</a:t>
            </a:r>
          </a:p>
          <a:p>
            <a:pPr marL="0" indent="0" algn="just">
              <a:buNone/>
            </a:pPr>
            <a:r>
              <a:rPr lang="en-US" sz="4000" dirty="0"/>
              <a:t>China now lives in a decidedly democratic neighborhood.</a:t>
            </a:r>
            <a:endParaRPr lang="en-US" sz="4000" cap="none" dirty="0"/>
          </a:p>
        </p:txBody>
      </p:sp>
    </p:spTree>
    <p:extLst>
      <p:ext uri="{BB962C8B-B14F-4D97-AF65-F5344CB8AC3E}">
        <p14:creationId xmlns:p14="http://schemas.microsoft.com/office/powerpoint/2010/main" val="2547708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dirty="0"/>
              <a:t>While the rise of democratic states makes life more difficult for China and Russia, it makes the world safer for the United States.</a:t>
            </a:r>
          </a:p>
          <a:p>
            <a:pPr marL="0" indent="0" algn="just">
              <a:buNone/>
            </a:pPr>
            <a:r>
              <a:rPr lang="en-US" sz="4000" dirty="0"/>
              <a:t>Democratization has put China and Russia in a geopolitical box.</a:t>
            </a:r>
            <a:endParaRPr lang="en-US" sz="4000" b="1" u="sng" cap="none" dirty="0"/>
          </a:p>
        </p:txBody>
      </p:sp>
    </p:spTree>
    <p:extLst>
      <p:ext uri="{BB962C8B-B14F-4D97-AF65-F5344CB8AC3E}">
        <p14:creationId xmlns:p14="http://schemas.microsoft.com/office/powerpoint/2010/main" val="618640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lnSpcReduction="10000"/>
          </a:bodyPr>
          <a:lstStyle/>
          <a:p>
            <a:pPr marL="0" indent="0" algn="just">
              <a:buNone/>
            </a:pPr>
            <a:r>
              <a:rPr lang="en-GB" sz="4000" b="1" u="sng" dirty="0"/>
              <a:t>REVISIONISM REVISITED</a:t>
            </a:r>
          </a:p>
          <a:p>
            <a:pPr marL="0" indent="0" algn="just">
              <a:buNone/>
            </a:pPr>
            <a:r>
              <a:rPr lang="en-US" sz="4000" dirty="0"/>
              <a:t>Across a wide range of issues, China and Russia are acting more like established great powers than revisionist ones. </a:t>
            </a:r>
          </a:p>
          <a:p>
            <a:pPr marL="0" indent="0" algn="just">
              <a:buNone/>
            </a:pPr>
            <a:r>
              <a:rPr lang="en-US" sz="4000" dirty="0"/>
              <a:t>China and Russia are also members in good standing of the nuclear club. </a:t>
            </a:r>
          </a:p>
          <a:p>
            <a:pPr marL="0" indent="0" algn="just">
              <a:buNone/>
            </a:pPr>
            <a:r>
              <a:rPr lang="en-US" sz="4000" cap="none" dirty="0"/>
              <a:t>UN, Globalization etc..</a:t>
            </a:r>
          </a:p>
        </p:txBody>
      </p:sp>
    </p:spTree>
    <p:extLst>
      <p:ext uri="{BB962C8B-B14F-4D97-AF65-F5344CB8AC3E}">
        <p14:creationId xmlns:p14="http://schemas.microsoft.com/office/powerpoint/2010/main" val="2650168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cap="none" dirty="0"/>
              <a:t>Here to Say </a:t>
            </a:r>
          </a:p>
          <a:p>
            <a:pPr marL="0" indent="0" algn="just">
              <a:buNone/>
            </a:pPr>
            <a:r>
              <a:rPr lang="en-US" sz="4000" cap="none" dirty="0"/>
              <a:t>In the age of liberal order, revisionist struggles are a </a:t>
            </a:r>
            <a:r>
              <a:rPr lang="en-US" sz="4000" cap="none"/>
              <a:t>fool`s errand.  </a:t>
            </a:r>
            <a:endParaRPr lang="en-US" sz="4000" cap="none" dirty="0"/>
          </a:p>
        </p:txBody>
      </p:sp>
    </p:spTree>
    <p:extLst>
      <p:ext uri="{BB962C8B-B14F-4D97-AF65-F5344CB8AC3E}">
        <p14:creationId xmlns:p14="http://schemas.microsoft.com/office/powerpoint/2010/main" val="3566676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ANALYSIS..</a:t>
            </a:r>
          </a:p>
          <a:p>
            <a:pPr marL="0" indent="0" algn="just">
              <a:buNone/>
            </a:pPr>
            <a:endParaRPr lang="en-US" sz="4000" cap="none" dirty="0"/>
          </a:p>
        </p:txBody>
      </p:sp>
    </p:spTree>
    <p:extLst>
      <p:ext uri="{BB962C8B-B14F-4D97-AF65-F5344CB8AC3E}">
        <p14:creationId xmlns:p14="http://schemas.microsoft.com/office/powerpoint/2010/main" val="2919400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WA</a:t>
            </a:r>
            <a:r>
              <a:rPr lang="en-US" sz="4000" dirty="0"/>
              <a:t>lter Russell Mead paints a disturbing portrait of the united states`s geopolitical predicament.  As he sees it, an increasingly formidable coalition of illiberal powers -- China, Iran, and Russia -- is determined to undo the post–Cold War settlement and the U.S.-led global order that stands behind it. </a:t>
            </a:r>
            <a:endParaRPr lang="en-US" sz="4000" cap="none" dirty="0"/>
          </a:p>
        </p:txBody>
      </p:sp>
    </p:spTree>
    <p:extLst>
      <p:ext uri="{BB962C8B-B14F-4D97-AF65-F5344CB8AC3E}">
        <p14:creationId xmlns:p14="http://schemas.microsoft.com/office/powerpoint/2010/main" val="1354872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dirty="0"/>
              <a:t>Across Eurasia, he argues, these aggrieved states are bent on building spheres of influence to threaten the foundations of U.S. leadership and the global order. But Mead’s alarmism is based on a colossal misreading of modern power realities. </a:t>
            </a:r>
            <a:r>
              <a:rPr lang="en-US" sz="4000" cap="none" dirty="0"/>
              <a:t> </a:t>
            </a:r>
          </a:p>
        </p:txBody>
      </p:sp>
    </p:spTree>
    <p:extLst>
      <p:ext uri="{BB962C8B-B14F-4D97-AF65-F5344CB8AC3E}">
        <p14:creationId xmlns:p14="http://schemas.microsoft.com/office/powerpoint/2010/main" val="742254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dirty="0"/>
              <a:t>Order building is not premised on the end of geopolitics; it is about how to answer the big questions of geopolitics. </a:t>
            </a:r>
          </a:p>
          <a:p>
            <a:pPr marL="0" indent="0" algn="just">
              <a:buNone/>
            </a:pPr>
            <a:r>
              <a:rPr lang="en-US" sz="4000" dirty="0"/>
              <a:t>Indeed, the construction of a U.S.-led global order did not begin with the end of the Cold War; it won the Cold War.</a:t>
            </a:r>
            <a:endParaRPr lang="en-US" sz="4000" b="1" cap="none" dirty="0"/>
          </a:p>
        </p:txBody>
      </p:sp>
    </p:spTree>
    <p:extLst>
      <p:ext uri="{BB962C8B-B14F-4D97-AF65-F5344CB8AC3E}">
        <p14:creationId xmlns:p14="http://schemas.microsoft.com/office/powerpoint/2010/main" val="338744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dirty="0"/>
              <a:t>Alliances, partnerships, multilateralism, democracy -- these are the tools of U.S. leadership, and they are winning, not losing, the twenty-first-century struggles over geopolitics and the world order.</a:t>
            </a:r>
            <a:endParaRPr lang="en-US" sz="4000" cap="none" dirty="0"/>
          </a:p>
        </p:txBody>
      </p:sp>
    </p:spTree>
    <p:extLst>
      <p:ext uri="{BB962C8B-B14F-4D97-AF65-F5344CB8AC3E}">
        <p14:creationId xmlns:p14="http://schemas.microsoft.com/office/powerpoint/2010/main" val="259462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GB" sz="4000" b="1" u="sng" dirty="0"/>
              <a:t>THE GENTLE GIANT</a:t>
            </a:r>
          </a:p>
          <a:p>
            <a:pPr marL="0" indent="0" algn="just">
              <a:buNone/>
            </a:pPr>
            <a:r>
              <a:rPr lang="en-US" sz="4000" dirty="0"/>
              <a:t>Except for the United States, every major power in the world lives in a crowded geopolitical neighborhood where shifts in power routinely provoke counterbalancing -- including by one another.</a:t>
            </a:r>
            <a:endParaRPr lang="en-US" sz="4000" cap="none" dirty="0"/>
          </a:p>
        </p:txBody>
      </p:sp>
    </p:spTree>
    <p:extLst>
      <p:ext uri="{BB962C8B-B14F-4D97-AF65-F5344CB8AC3E}">
        <p14:creationId xmlns:p14="http://schemas.microsoft.com/office/powerpoint/2010/main" val="1734905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dirty="0"/>
              <a:t>In the late 1930s, the main question facing the United States was how large a geopolitical space, or “grand area,” it would need to exist as a great power in a world of empires, regional blocs, and spheres of influence. World War II made the answer clear: the country’s prosperity and security depended on access to every region. </a:t>
            </a:r>
            <a:endParaRPr lang="en-US" sz="4000" cap="none" dirty="0"/>
          </a:p>
        </p:txBody>
      </p:sp>
    </p:spTree>
    <p:extLst>
      <p:ext uri="{BB962C8B-B14F-4D97-AF65-F5344CB8AC3E}">
        <p14:creationId xmlns:p14="http://schemas.microsoft.com/office/powerpoint/2010/main" val="1011757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dirty="0"/>
              <a:t>It was during these postwar years that geopolitics and order building converged.</a:t>
            </a:r>
          </a:p>
          <a:p>
            <a:pPr marL="0" indent="0" algn="just">
              <a:buNone/>
            </a:pPr>
            <a:endParaRPr lang="en-US" sz="4000" cap="none" dirty="0"/>
          </a:p>
        </p:txBody>
      </p:sp>
    </p:spTree>
    <p:extLst>
      <p:ext uri="{BB962C8B-B14F-4D97-AF65-F5344CB8AC3E}">
        <p14:creationId xmlns:p14="http://schemas.microsoft.com/office/powerpoint/2010/main" val="1692588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dirty="0"/>
              <a:t>if these illiberal powers really do threaten Washington and the rest of the liberal capitalist world, then they will need to find and ride the next great wave of modernization. They are unlikely to do that.</a:t>
            </a:r>
            <a:endParaRPr lang="en-US" sz="4000" cap="none" dirty="0"/>
          </a:p>
        </p:txBody>
      </p:sp>
    </p:spTree>
    <p:extLst>
      <p:ext uri="{BB962C8B-B14F-4D97-AF65-F5344CB8AC3E}">
        <p14:creationId xmlns:p14="http://schemas.microsoft.com/office/powerpoint/2010/main" val="1049135564"/>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1161</TotalTime>
  <Words>531</Words>
  <Application>Microsoft Office PowerPoint</Application>
  <PresentationFormat>Widescreen</PresentationFormat>
  <Paragraphs>41</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Times New Roman</vt:lpstr>
      <vt:lpstr>Tw Cen MT</vt:lpstr>
      <vt:lpstr>Droplet</vt:lpstr>
      <vt:lpstr>The Illusion of geopolitics: the Enduring power of Liberal Order  </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zarmina irfan</dc:creator>
  <cp:lastModifiedBy>IRFAN QASRANI</cp:lastModifiedBy>
  <cp:revision>353</cp:revision>
  <dcterms:created xsi:type="dcterms:W3CDTF">2016-04-09T06:11:37Z</dcterms:created>
  <dcterms:modified xsi:type="dcterms:W3CDTF">2017-05-08T10:13:43Z</dcterms:modified>
</cp:coreProperties>
</file>