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4" r:id="rId5"/>
    <p:sldId id="266" r:id="rId6"/>
    <p:sldId id="267" r:id="rId7"/>
    <p:sldId id="265" r:id="rId8"/>
    <p:sldId id="268" r:id="rId9"/>
    <p:sldId id="261"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55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D8BD707-D9CF-40AE-B4C6-C98DA3205C09}" type="datetimeFigureOut">
              <a:rPr lang="en-US" smtClean="0"/>
              <a:pPr/>
              <a:t>11-Apr-17</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11-Apr-17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11-Apr-17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11-Apr-17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11-Apr-17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11-Apr-17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11-Apr-17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11-Apr-17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11-Apr-17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11-Apr-17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11-Apr-17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11-Apr-17</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381000"/>
            <a:ext cx="7851648" cy="990600"/>
          </a:xfrm>
        </p:spPr>
        <p:txBody>
          <a:bodyPr>
            <a:normAutofit/>
          </a:bodyPr>
          <a:lstStyle/>
          <a:p>
            <a:pPr algn="ctr"/>
            <a:r>
              <a:rPr lang="en-US" sz="3600" dirty="0">
                <a:solidFill>
                  <a:srgbClr val="FFFF00"/>
                </a:solidFill>
                <a:latin typeface="Times New Roman" pitchFamily="18" charset="0"/>
                <a:cs typeface="Times New Roman" pitchFamily="18" charset="0"/>
              </a:rPr>
              <a:t>Post Cold War Paradigms </a:t>
            </a:r>
          </a:p>
        </p:txBody>
      </p:sp>
      <p:sp>
        <p:nvSpPr>
          <p:cNvPr id="3" name="Subtitle 2"/>
          <p:cNvSpPr>
            <a:spLocks noGrp="1"/>
          </p:cNvSpPr>
          <p:nvPr>
            <p:ph type="subTitle" idx="1"/>
          </p:nvPr>
        </p:nvSpPr>
        <p:spPr>
          <a:xfrm>
            <a:off x="533400" y="1371600"/>
            <a:ext cx="7854696" cy="4953000"/>
          </a:xfrm>
        </p:spPr>
        <p:txBody>
          <a:bodyPr>
            <a:noAutofit/>
          </a:bodyPr>
          <a:lstStyle/>
          <a:p>
            <a:pPr algn="just"/>
            <a:r>
              <a:rPr lang="en-US" sz="2800" u="sng" dirty="0">
                <a:latin typeface="Times New Roman" pitchFamily="18" charset="0"/>
                <a:cs typeface="Times New Roman" pitchFamily="18" charset="0"/>
              </a:rPr>
              <a:t>The five Post-cold war paradigms. </a:t>
            </a:r>
          </a:p>
          <a:p>
            <a:pPr algn="just"/>
            <a:r>
              <a:rPr lang="en-US" sz="2800" dirty="0">
                <a:latin typeface="Times New Roman" pitchFamily="18" charset="0"/>
                <a:cs typeface="Times New Roman" pitchFamily="18" charset="0"/>
              </a:rPr>
              <a:t>What were the geopolitical circumstances of the 1990s?  The experts of IRs have described and predicted about the future of the world. </a:t>
            </a:r>
          </a:p>
          <a:p>
            <a:pPr marL="514350" indent="-514350" algn="just">
              <a:buFont typeface="+mj-lt"/>
              <a:buAutoNum type="arabicPeriod"/>
            </a:pPr>
            <a:r>
              <a:rPr lang="en-US" sz="2800" dirty="0">
                <a:latin typeface="Times New Roman" pitchFamily="18" charset="0"/>
                <a:cs typeface="Times New Roman" pitchFamily="18" charset="0"/>
              </a:rPr>
              <a:t>End of History?  Francis Fukuyama.</a:t>
            </a:r>
          </a:p>
          <a:p>
            <a:pPr marL="514350" indent="-514350" algn="just">
              <a:buFont typeface="+mj-lt"/>
              <a:buAutoNum type="arabicPeriod"/>
            </a:pPr>
            <a:r>
              <a:rPr lang="en-US" sz="2800" dirty="0">
                <a:latin typeface="Times New Roman" pitchFamily="18" charset="0"/>
                <a:cs typeface="Times New Roman" pitchFamily="18" charset="0"/>
              </a:rPr>
              <a:t>The Clash of civilization?  Samuel P. Huntington </a:t>
            </a:r>
          </a:p>
          <a:p>
            <a:pPr marL="514350" indent="-514350" algn="just">
              <a:buFont typeface="+mj-lt"/>
              <a:buAutoNum type="arabicPeriod"/>
            </a:pPr>
            <a:r>
              <a:rPr lang="en-US" sz="2800" dirty="0">
                <a:latin typeface="Times New Roman" pitchFamily="18" charset="0"/>
                <a:cs typeface="Times New Roman" pitchFamily="18" charset="0"/>
              </a:rPr>
              <a:t>The Coming anarchy</a:t>
            </a:r>
            <a:r>
              <a:rPr lang="en-US" cap="all" dirty="0"/>
              <a:t>  </a:t>
            </a:r>
            <a:r>
              <a:rPr lang="en-US" sz="2800" dirty="0">
                <a:latin typeface="Times New Roman" pitchFamily="18" charset="0"/>
                <a:cs typeface="Times New Roman" pitchFamily="18" charset="0"/>
              </a:rPr>
              <a:t>Robert D. Kaplan </a:t>
            </a:r>
          </a:p>
          <a:p>
            <a:pPr marL="514350" indent="-514350" algn="just">
              <a:buFont typeface="+mj-lt"/>
              <a:buAutoNum type="arabicPeriod"/>
            </a:pPr>
            <a:r>
              <a:rPr lang="en-US" sz="2800" dirty="0">
                <a:latin typeface="Times New Roman" pitchFamily="18" charset="0"/>
                <a:cs typeface="Times New Roman" pitchFamily="18" charset="0"/>
              </a:rPr>
              <a:t>Why we will soon miss the cold war (</a:t>
            </a:r>
            <a:r>
              <a:rPr lang="en-US" dirty="0"/>
              <a:t>John J. Mearsheimer)</a:t>
            </a:r>
          </a:p>
          <a:p>
            <a:pPr marL="514350" indent="-514350" algn="just">
              <a:buFont typeface="+mj-lt"/>
              <a:buAutoNum type="arabicPeriod"/>
            </a:pPr>
            <a:r>
              <a:rPr lang="en-US" dirty="0"/>
              <a:t>What new world order? Joseph S. Nye, Jr. </a:t>
            </a:r>
          </a:p>
          <a:p>
            <a:pPr algn="just"/>
            <a:endParaRPr lang="en-US" sz="2800"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457200"/>
            <a:ext cx="7851648" cy="914400"/>
          </a:xfrm>
        </p:spPr>
        <p:txBody>
          <a:bodyPr>
            <a:normAutofit/>
          </a:bodyPr>
          <a:lstStyle/>
          <a:p>
            <a:pPr algn="l"/>
            <a:r>
              <a:rPr lang="en-US" sz="3600" dirty="0">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600200"/>
            <a:ext cx="7854696" cy="4800600"/>
          </a:xfrm>
        </p:spPr>
        <p:txBody>
          <a:bodyPr>
            <a:normAutofit/>
          </a:bodyPr>
          <a:lstStyle/>
          <a:p>
            <a:pPr algn="just"/>
            <a:r>
              <a:rPr lang="en-US" sz="2800" b="1" u="sng" dirty="0">
                <a:latin typeface="Times New Roman" pitchFamily="18" charset="0"/>
                <a:cs typeface="Times New Roman" pitchFamily="18" charset="0"/>
              </a:rPr>
              <a:t>End of History</a:t>
            </a:r>
            <a:r>
              <a:rPr lang="en-US" sz="2800" dirty="0">
                <a:latin typeface="Times New Roman" pitchFamily="18" charset="0"/>
                <a:cs typeface="Times New Roman" pitchFamily="18" charset="0"/>
              </a:rPr>
              <a:t> </a:t>
            </a:r>
          </a:p>
          <a:p>
            <a:pPr algn="just"/>
            <a:r>
              <a:rPr lang="en-US" sz="2800" dirty="0">
                <a:latin typeface="Times New Roman" pitchFamily="18" charset="0"/>
                <a:cs typeface="Times New Roman" pitchFamily="18" charset="0"/>
              </a:rPr>
              <a:t>What we may be witnessing is not just the end of cold war, or the passing of a particular period of postwar history, but the end of history as such: that is,</a:t>
            </a:r>
          </a:p>
          <a:p>
            <a:pPr algn="just"/>
            <a:r>
              <a:rPr lang="en-US" sz="2800" b="1" dirty="0">
                <a:latin typeface="Times New Roman" pitchFamily="18" charset="0"/>
                <a:cs typeface="Times New Roman" pitchFamily="18" charset="0"/>
              </a:rPr>
              <a:t>“</a:t>
            </a:r>
            <a:r>
              <a:rPr lang="en-GB" sz="2800" b="1" dirty="0">
                <a:latin typeface="Times New Roman" pitchFamily="18" charset="0"/>
                <a:cs typeface="Times New Roman" pitchFamily="18" charset="0"/>
              </a:rPr>
              <a:t>The end point of mankind’s ideological evolution and the universalization of Western liberal democracy as the final form of human government.”</a:t>
            </a:r>
          </a:p>
          <a:p>
            <a:pPr algn="just"/>
            <a:endParaRPr lang="en-US" sz="2800" dirty="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304800"/>
          </a:xfrm>
        </p:spPr>
        <p:txBody>
          <a:bodyPr>
            <a:normAutofit fontScale="90000"/>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914400"/>
            <a:ext cx="7854696" cy="5943600"/>
          </a:xfrm>
        </p:spPr>
        <p:txBody>
          <a:bodyPr>
            <a:normAutofit/>
          </a:bodyPr>
          <a:lstStyle/>
          <a:p>
            <a:pPr algn="just"/>
            <a:r>
              <a:rPr lang="en-US" sz="2800" u="sng" dirty="0">
                <a:latin typeface="Times New Roman" pitchFamily="18" charset="0"/>
                <a:cs typeface="Times New Roman" pitchFamily="18" charset="0"/>
              </a:rPr>
              <a:t>Clash of civilization </a:t>
            </a:r>
          </a:p>
          <a:p>
            <a:pPr algn="just"/>
            <a:r>
              <a:rPr lang="en-US" sz="2800" dirty="0">
                <a:latin typeface="Times New Roman" pitchFamily="18" charset="0"/>
                <a:cs typeface="Times New Roman" pitchFamily="18" charset="0"/>
              </a:rPr>
              <a:t>It is my hypothesis that the fundamental source of conflict in this new world will not be primarily ideological or primarily economic. The great divisions among humankind and the dominating source of conflict will be cultural. Nation States will remain the most powerful actors in the world affairs, but the principle conflicts of global politics will occur between nations and groups of different civilizations. </a:t>
            </a:r>
          </a:p>
          <a:p>
            <a:pPr algn="just"/>
            <a:r>
              <a:rPr lang="en-US" sz="2800" b="1" u="sng" dirty="0">
                <a:latin typeface="Times New Roman" pitchFamily="18" charset="0"/>
                <a:cs typeface="Times New Roman" pitchFamily="18" charset="0"/>
              </a:rPr>
              <a:t>The clash of civilizations will dominate global politics. The fault lines between civilizations will be the battle lines of the future.</a:t>
            </a:r>
          </a:p>
          <a:p>
            <a:pPr algn="just"/>
            <a:endParaRPr lang="en-US" sz="2800"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6096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143000"/>
            <a:ext cx="7854696" cy="5562600"/>
          </a:xfrm>
        </p:spPr>
        <p:txBody>
          <a:bodyPr>
            <a:normAutofit lnSpcReduction="10000"/>
          </a:bodyPr>
          <a:lstStyle/>
          <a:p>
            <a:pPr algn="l"/>
            <a:r>
              <a:rPr lang="en-US" sz="2800" u="sng" dirty="0">
                <a:latin typeface="Times New Roman" pitchFamily="18" charset="0"/>
                <a:cs typeface="Times New Roman" pitchFamily="18" charset="0"/>
              </a:rPr>
              <a:t>Coming Anarchy </a:t>
            </a:r>
          </a:p>
          <a:p>
            <a:pPr algn="just"/>
            <a:r>
              <a:rPr lang="en-US" sz="2800" dirty="0">
                <a:latin typeface="Times New Roman" pitchFamily="18" charset="0"/>
                <a:cs typeface="Times New Roman" pitchFamily="18" charset="0"/>
              </a:rPr>
              <a:t>How scarcity, crime, overpopulation, tribalism and disease are rapidly destroying the social fabric of our planet. West Africa is becoming the symbol of world wide demographic, environmental and societal stress in which criminal anarchy emerges as the real “strategic” danger. </a:t>
            </a:r>
          </a:p>
          <a:p>
            <a:pPr algn="just"/>
            <a:r>
              <a:rPr lang="en-US" sz="2800" dirty="0">
                <a:latin typeface="Times New Roman" pitchFamily="18" charset="0"/>
                <a:cs typeface="Times New Roman" pitchFamily="18" charset="0"/>
              </a:rPr>
              <a:t>Disease, overpopulation, unprovoked crime, scarcity of resources, refugee migrations, the increasing erosion of nation-state and international borders and empowerment of private armies, security firms and international drug cartels etc. are demonstrated through West Africa </a:t>
            </a:r>
          </a:p>
          <a:p>
            <a:pPr algn="just"/>
            <a:endParaRPr lang="en-US" sz="2800" dirty="0">
              <a:latin typeface="Times New Roman" pitchFamily="18" charset="0"/>
              <a:cs typeface="Times New Roman" pitchFamily="18" charset="0"/>
            </a:endParaRPr>
          </a:p>
          <a:p>
            <a:pPr algn="l"/>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381581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4648200"/>
          </a:xfrm>
        </p:spPr>
        <p:txBody>
          <a:bodyPr>
            <a:normAutofit/>
          </a:bodyPr>
          <a:lstStyle/>
          <a:p>
            <a:pPr algn="l"/>
            <a:r>
              <a:rPr lang="en-US" sz="2800" dirty="0">
                <a:latin typeface="Times New Roman" pitchFamily="18" charset="0"/>
                <a:cs typeface="Times New Roman" pitchFamily="18" charset="0"/>
              </a:rPr>
              <a:t>West Africa provides an appropriate  introduction to the issues, often extremely unpleasant to discuss that will soon confront our civilization.</a:t>
            </a:r>
          </a:p>
          <a:p>
            <a:pPr algn="l"/>
            <a:r>
              <a:rPr lang="en-US" sz="2800" u="sng" dirty="0">
                <a:latin typeface="Times New Roman" pitchFamily="18" charset="0"/>
                <a:cs typeface="Times New Roman" pitchFamily="18" charset="0"/>
              </a:rPr>
              <a:t>Why we will miss the cold war</a:t>
            </a:r>
          </a:p>
          <a:p>
            <a:pPr algn="l"/>
            <a:r>
              <a:rPr lang="en-US" sz="2800" dirty="0">
                <a:latin typeface="Times New Roman" pitchFamily="18" charset="0"/>
                <a:cs typeface="Times New Roman" pitchFamily="18" charset="0"/>
              </a:rPr>
              <a:t>My thesis in this essay is that we are likely soon to regret the passing of the cold war. We may, however, wake-up one day lamenting the loss of the order that the cold war gave the anarchy of I-Rs.</a:t>
            </a:r>
          </a:p>
          <a:p>
            <a:pPr algn="l"/>
            <a:endParaRPr lang="en-US" sz="2800" dirty="0">
              <a:latin typeface="Times New Roman" pitchFamily="18" charset="0"/>
              <a:cs typeface="Times New Roman" pitchFamily="18" charset="0"/>
            </a:endParaRPr>
          </a:p>
          <a:p>
            <a:pPr algn="l"/>
            <a:endParaRPr lang="en-US" sz="2800" dirty="0">
              <a:latin typeface="Times New Roman" pitchFamily="18" charset="0"/>
              <a:cs typeface="Times New Roman" pitchFamily="18" charset="0"/>
            </a:endParaRPr>
          </a:p>
          <a:p>
            <a:pPr algn="l"/>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1936978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4648200"/>
          </a:xfrm>
        </p:spPr>
        <p:txBody>
          <a:bodyPr>
            <a:normAutofit/>
          </a:bodyPr>
          <a:lstStyle/>
          <a:p>
            <a:pPr algn="just"/>
            <a:r>
              <a:rPr lang="en-US" sz="2800" u="sng" dirty="0">
                <a:latin typeface="Times New Roman" pitchFamily="18" charset="0"/>
                <a:cs typeface="Times New Roman" pitchFamily="18" charset="0"/>
              </a:rPr>
              <a:t>What will keep the peace in the future?</a:t>
            </a:r>
          </a:p>
          <a:p>
            <a:pPr algn="just"/>
            <a:r>
              <a:rPr lang="en-US" sz="2800" dirty="0">
                <a:latin typeface="Times New Roman" pitchFamily="18" charset="0"/>
                <a:cs typeface="Times New Roman" pitchFamily="18" charset="0"/>
              </a:rPr>
              <a:t>The “Nuclear proliferation ” scenario. </a:t>
            </a:r>
          </a:p>
          <a:p>
            <a:pPr algn="just"/>
            <a:r>
              <a:rPr lang="en-US" sz="2800" dirty="0"/>
              <a:t>The most problematic  in post cold  war era,</a:t>
            </a:r>
          </a:p>
          <a:p>
            <a:pPr algn="just"/>
            <a:r>
              <a:rPr lang="en-US" sz="2800" dirty="0"/>
              <a:t>But it provides the best hope for maintaining stability on the continent. Everything depends on how proliferation is managed.</a:t>
            </a:r>
            <a:endParaRPr lang="en-US" sz="2800" u="sng" dirty="0"/>
          </a:p>
          <a:p>
            <a:pPr algn="just"/>
            <a:r>
              <a:rPr lang="en-US" sz="2800" dirty="0"/>
              <a:t>Mismanage proliferation could produce disorder..</a:t>
            </a:r>
          </a:p>
          <a:p>
            <a:pPr algn="just"/>
            <a:r>
              <a:rPr lang="en-US" sz="2800" u="sng" dirty="0"/>
              <a:t>Well-managed proliferation </a:t>
            </a:r>
            <a:r>
              <a:rPr lang="en-US" sz="2800" dirty="0"/>
              <a:t>could produce an order nearly as stable as that of long peace.</a:t>
            </a:r>
          </a:p>
          <a:p>
            <a:pPr algn="just"/>
            <a:endParaRPr lang="en-US" sz="2800" dirty="0">
              <a:latin typeface="Times New Roman" pitchFamily="18" charset="0"/>
              <a:cs typeface="Times New Roman" pitchFamily="18" charset="0"/>
            </a:endParaRP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977892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4648200"/>
          </a:xfrm>
        </p:spPr>
        <p:txBody>
          <a:bodyPr>
            <a:normAutofit/>
          </a:bodyPr>
          <a:lstStyle/>
          <a:p>
            <a:pPr algn="l"/>
            <a:r>
              <a:rPr lang="en-US" sz="2800" u="sng" dirty="0">
                <a:latin typeface="Times New Roman" pitchFamily="18" charset="0"/>
                <a:cs typeface="Times New Roman" pitchFamily="18" charset="0"/>
              </a:rPr>
              <a:t>What new world order? </a:t>
            </a:r>
          </a:p>
          <a:p>
            <a:pPr algn="l"/>
            <a:r>
              <a:rPr lang="en-US" sz="2800" dirty="0">
                <a:latin typeface="Times New Roman" pitchFamily="18" charset="0"/>
                <a:cs typeface="Times New Roman" pitchFamily="18" charset="0"/>
              </a:rPr>
              <a:t>The distribution of power in world politics has become like a </a:t>
            </a:r>
            <a:r>
              <a:rPr lang="en-US" sz="2800" b="1" u="sng" dirty="0">
                <a:latin typeface="Times New Roman" pitchFamily="18" charset="0"/>
                <a:cs typeface="Times New Roman" pitchFamily="18" charset="0"/>
              </a:rPr>
              <a:t>layer cake</a:t>
            </a:r>
            <a:r>
              <a:rPr lang="en-US" sz="2800" dirty="0">
                <a:latin typeface="Times New Roman" pitchFamily="18" charset="0"/>
                <a:cs typeface="Times New Roman" pitchFamily="18" charset="0"/>
              </a:rPr>
              <a:t>. The top military layer is largely Unipolar, for there is no other military power comparable to US.</a:t>
            </a:r>
          </a:p>
          <a:p>
            <a:pPr algn="l"/>
            <a:r>
              <a:rPr lang="en-US" sz="2800" dirty="0">
                <a:latin typeface="Times New Roman" pitchFamily="18" charset="0"/>
                <a:cs typeface="Times New Roman" pitchFamily="18" charset="0"/>
              </a:rPr>
              <a:t>The economic middle layer is Tripolar and has been for two decades.</a:t>
            </a:r>
          </a:p>
          <a:p>
            <a:pPr algn="l"/>
            <a:r>
              <a:rPr lang="en-US" sz="2800" dirty="0">
                <a:latin typeface="Times New Roman" pitchFamily="18" charset="0"/>
                <a:cs typeface="Times New Roman" pitchFamily="18" charset="0"/>
              </a:rPr>
              <a:t>The bottom layer of transnational interdependence shows a diffusion of power. </a:t>
            </a:r>
          </a:p>
          <a:p>
            <a:pPr algn="l"/>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890750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4648200"/>
          </a:xfrm>
        </p:spPr>
        <p:txBody>
          <a:bodyPr>
            <a:normAutofit/>
          </a:bodyPr>
          <a:lstStyle/>
          <a:p>
            <a:pPr algn="l"/>
            <a:r>
              <a:rPr lang="en-US" sz="2800" dirty="0">
                <a:latin typeface="Times New Roman" pitchFamily="18" charset="0"/>
                <a:cs typeface="Times New Roman" pitchFamily="18" charset="0"/>
              </a:rPr>
              <a:t>What was/were the common themes of the post cold war paradigms? </a:t>
            </a:r>
          </a:p>
          <a:p>
            <a:pPr algn="l"/>
            <a:r>
              <a:rPr lang="en-US" sz="2800" dirty="0">
                <a:latin typeface="Times New Roman" pitchFamily="18" charset="0"/>
                <a:cs typeface="Times New Roman" pitchFamily="18" charset="0"/>
              </a:rPr>
              <a:t>US should have a global role…</a:t>
            </a:r>
          </a:p>
          <a:p>
            <a:pPr algn="l"/>
            <a:r>
              <a:rPr lang="en-US" sz="2800" dirty="0">
                <a:latin typeface="Times New Roman" pitchFamily="18" charset="0"/>
                <a:cs typeface="Times New Roman" pitchFamily="18" charset="0"/>
              </a:rPr>
              <a:t>Institutional role of </a:t>
            </a:r>
            <a:r>
              <a:rPr lang="en-US" sz="2800">
                <a:latin typeface="Times New Roman" pitchFamily="18" charset="0"/>
                <a:cs typeface="Times New Roman" pitchFamily="18" charset="0"/>
              </a:rPr>
              <a:t>the US…</a:t>
            </a:r>
          </a:p>
          <a:p>
            <a:pPr algn="l"/>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843054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609600"/>
            <a:ext cx="7851648" cy="3124200"/>
          </a:xfrm>
        </p:spPr>
        <p:txBody>
          <a:bodyPr>
            <a:normAutofit/>
          </a:bodyPr>
          <a:lstStyle/>
          <a:p>
            <a:pPr algn="ctr"/>
            <a:r>
              <a:rPr lang="en-US" sz="9600" dirty="0">
                <a:solidFill>
                  <a:srgbClr val="FFFF00"/>
                </a:solidFill>
                <a:latin typeface="Times New Roman" pitchFamily="18" charset="0"/>
                <a:cs typeface="Times New Roman" pitchFamily="18" charset="0"/>
              </a:rPr>
              <a:t>Q &amp; A?</a:t>
            </a:r>
            <a:endParaRPr lang="en-US" sz="9600" dirty="0">
              <a:solidFill>
                <a:srgbClr val="FFFF00"/>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393</TotalTime>
  <Words>548</Words>
  <Application>Microsoft Office PowerPoint</Application>
  <PresentationFormat>On-screen Show (4:3)</PresentationFormat>
  <Paragraphs>42</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Calibri</vt:lpstr>
      <vt:lpstr>Constantia</vt:lpstr>
      <vt:lpstr>Times New Roman</vt:lpstr>
      <vt:lpstr>Wingdings 2</vt:lpstr>
      <vt:lpstr>Flow</vt:lpstr>
      <vt:lpstr>Post Cold War Paradigms </vt:lpstr>
      <vt:lpstr>Continue…</vt:lpstr>
      <vt:lpstr>Continue…</vt:lpstr>
      <vt:lpstr>Continue…</vt:lpstr>
      <vt:lpstr>Continue…</vt:lpstr>
      <vt:lpstr>Continue…</vt:lpstr>
      <vt:lpstr>Continue…</vt:lpstr>
      <vt:lpstr>Continue…</vt:lpstr>
      <vt:lpstr>Q &amp;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 Theories and Theories of Foreign Policy:</dc:title>
  <dc:creator>TAUSEEF</dc:creator>
  <cp:lastModifiedBy>IRFAN QASRANI</cp:lastModifiedBy>
  <cp:revision>124</cp:revision>
  <dcterms:created xsi:type="dcterms:W3CDTF">2006-08-16T00:00:00Z</dcterms:created>
  <dcterms:modified xsi:type="dcterms:W3CDTF">2017-04-11T06:38:28Z</dcterms:modified>
</cp:coreProperties>
</file>