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4" r:id="rId5"/>
    <p:sldId id="265" r:id="rId6"/>
    <p:sldId id="266" r:id="rId7"/>
    <p:sldId id="267" r:id="rId8"/>
    <p:sldId id="268" r:id="rId9"/>
    <p:sldId id="269" r:id="rId10"/>
    <p:sldId id="261"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07-May-19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07-May-19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07-May-19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07-May-19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07-May-19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07-May-19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07-May-19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07-May-19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07-May-19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07-May-19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07-May-19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07-May-19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81000"/>
            <a:ext cx="7851648" cy="990600"/>
          </a:xfrm>
        </p:spPr>
        <p:txBody>
          <a:bodyPr>
            <a:normAutofit/>
          </a:bodyPr>
          <a:lstStyle/>
          <a:p>
            <a:pPr algn="ctr"/>
            <a:r>
              <a:rPr lang="en-US" sz="3600" dirty="0">
                <a:solidFill>
                  <a:srgbClr val="FFFF00"/>
                </a:solidFill>
                <a:latin typeface="Times New Roman" pitchFamily="18" charset="0"/>
                <a:cs typeface="Times New Roman" pitchFamily="18" charset="0"/>
              </a:rPr>
              <a:t>Hegemonic Quicksand</a:t>
            </a:r>
          </a:p>
        </p:txBody>
      </p:sp>
      <p:sp>
        <p:nvSpPr>
          <p:cNvPr id="3" name="Subtitle 2"/>
          <p:cNvSpPr>
            <a:spLocks noGrp="1"/>
          </p:cNvSpPr>
          <p:nvPr>
            <p:ph type="subTitle" idx="1"/>
          </p:nvPr>
        </p:nvSpPr>
        <p:spPr>
          <a:xfrm>
            <a:off x="533400" y="1371600"/>
            <a:ext cx="7854696" cy="4953000"/>
          </a:xfrm>
        </p:spPr>
        <p:txBody>
          <a:bodyPr>
            <a:noAutofit/>
          </a:bodyPr>
          <a:lstStyle/>
          <a:p>
            <a:pPr algn="just"/>
            <a:r>
              <a:rPr lang="en-US" sz="2800" dirty="0"/>
              <a:t>Hegemonic Quicksand Author(s): Zbigniew Brzezinski Source: The National Interest, No. 74 (Winter 2003/04)</a:t>
            </a:r>
          </a:p>
          <a:p>
            <a:pPr algn="just"/>
            <a:r>
              <a:rPr lang="en-US" sz="2800" u="sng" dirty="0"/>
              <a:t>Quicksand</a:t>
            </a:r>
            <a:r>
              <a:rPr lang="en-US" sz="2800" dirty="0"/>
              <a:t>, </a:t>
            </a:r>
            <a:r>
              <a:rPr lang="en-US" dirty="0"/>
              <a:t>A bad or dangerous situation from which it is hard to escape.</a:t>
            </a:r>
          </a:p>
          <a:p>
            <a:pPr algn="just"/>
            <a:r>
              <a:rPr lang="en-US" dirty="0"/>
              <a:t>Loose wet sand that yields easily to pressure and sucks in anything resting on or falling into it. </a:t>
            </a:r>
          </a:p>
          <a:p>
            <a:pPr algn="just"/>
            <a:endParaRPr lang="en-US" sz="2800" dirty="0"/>
          </a:p>
          <a:p>
            <a:pPr algn="just"/>
            <a:endParaRPr lang="en-US" sz="28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851648" cy="3124200"/>
          </a:xfrm>
        </p:spPr>
        <p:txBody>
          <a:bodyPr>
            <a:normAutofit/>
          </a:bodyPr>
          <a:lstStyle/>
          <a:p>
            <a:pPr algn="ctr"/>
            <a:r>
              <a:rPr lang="en-US" sz="9600" dirty="0">
                <a:solidFill>
                  <a:srgbClr val="FFFF00"/>
                </a:solidFill>
                <a:latin typeface="Times New Roman" pitchFamily="18" charset="0"/>
                <a:cs typeface="Times New Roman" pitchFamily="18" charset="0"/>
              </a:rPr>
              <a:t>Q &amp; A?</a:t>
            </a:r>
            <a:endParaRPr lang="en-US" sz="9600" dirty="0">
              <a:solidFill>
                <a:srgbClr val="FFFF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00200"/>
            <a:ext cx="7854696" cy="4800600"/>
          </a:xfrm>
        </p:spPr>
        <p:txBody>
          <a:bodyPr>
            <a:normAutofit lnSpcReduction="10000"/>
          </a:bodyPr>
          <a:lstStyle/>
          <a:p>
            <a:pPr algn="just"/>
            <a:r>
              <a:rPr lang="en-US" sz="2800" b="1" u="sng" dirty="0"/>
              <a:t>New "Global Balkans."</a:t>
            </a:r>
            <a:endParaRPr lang="en-US" sz="2800" b="1" u="sng" dirty="0">
              <a:cs typeface="Times New Roman" pitchFamily="18" charset="0"/>
            </a:endParaRPr>
          </a:p>
          <a:p>
            <a:pPr algn="just"/>
            <a:r>
              <a:rPr lang="en-US" sz="2800" dirty="0"/>
              <a:t>This phrase is meant to draw attention to the geopolitical similarity between the traditional European Balkans of the 19th and 20th centuries and the unstable region that currently extends from approximately the Suez Canal to Xinjiang, and from the Russo-Kazakh border to southern Afghanistan - almost like a triangle on the map. In the case of both areas, internal instability has served as a magnet for external major power intervention and rival.</a:t>
            </a:r>
            <a:endParaRPr lang="en-US" sz="2800" dirty="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371600"/>
            <a:ext cx="7854696" cy="5334000"/>
          </a:xfrm>
        </p:spPr>
        <p:txBody>
          <a:bodyPr>
            <a:normAutofit/>
          </a:bodyPr>
          <a:lstStyle/>
          <a:p>
            <a:pPr algn="just"/>
            <a:r>
              <a:rPr lang="en-US" sz="2800" dirty="0"/>
              <a:t>It is here that America could slide into a collision with the world of Islam while American European policy differences could even cause the Atlantic Alliance to come unhinged.</a:t>
            </a:r>
          </a:p>
          <a:p>
            <a:pPr algn="just"/>
            <a:r>
              <a:rPr lang="en-US" sz="2800" dirty="0"/>
              <a:t>The two eventualities together could then put the prevailing American global hegemony at risk. </a:t>
            </a:r>
            <a:endParaRPr lang="en-US" sz="28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5181600"/>
          </a:xfrm>
        </p:spPr>
        <p:txBody>
          <a:bodyPr>
            <a:normAutofit/>
          </a:bodyPr>
          <a:lstStyle/>
          <a:p>
            <a:pPr algn="l"/>
            <a:r>
              <a:rPr lang="en-US" dirty="0"/>
              <a:t>In 2002, the area designated as </a:t>
            </a:r>
            <a:r>
              <a:rPr lang="en-US" u="sng" dirty="0"/>
              <a:t>the Global Balkans   </a:t>
            </a:r>
            <a:r>
              <a:rPr lang="en-US" dirty="0"/>
              <a:t>contained 68 percent of the world's proven oil reserves and 41 percent of the world's proven natural gas reserves; it accounted for 32 percent of world oil</a:t>
            </a:r>
            <a:br>
              <a:rPr lang="en-US" dirty="0"/>
            </a:br>
            <a:r>
              <a:rPr lang="en-US" dirty="0"/>
              <a:t>production and 1 5 percent of world natural gas production recent of world natural gas production.</a:t>
            </a:r>
          </a:p>
          <a:p>
            <a:pPr algn="l"/>
            <a:r>
              <a:rPr lang="en-US" dirty="0"/>
              <a:t> In 2020, the area is projected to produce roughly 42 million</a:t>
            </a:r>
            <a:br>
              <a:rPr lang="en-US" dirty="0"/>
            </a:br>
            <a:r>
              <a:rPr lang="en-US" dirty="0"/>
              <a:t>barrels of oil per day - 39 percent of the global production total (107.8 </a:t>
            </a:r>
            <a:r>
              <a:rPr lang="en-US" dirty="0" err="1"/>
              <a:t>millionbarrels</a:t>
            </a:r>
            <a:r>
              <a:rPr lang="en-US" dirty="0"/>
              <a:t> per day)</a:t>
            </a:r>
            <a:r>
              <a:rPr lang="en-US" sz="2800" dirty="0"/>
              <a:t>.</a:t>
            </a:r>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381581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dirty="0"/>
              <a:t>Three key regions -Europe, the United States and the Far East - collectively are projected to consume 60 percent of that global production (16 percent, 25 percent and 19 percent, respectively)</a:t>
            </a:r>
            <a:r>
              <a:rPr lang="en-US" sz="2800" dirty="0"/>
              <a:t>.</a:t>
            </a:r>
          </a:p>
          <a:p>
            <a:pPr algn="l"/>
            <a:r>
              <a:rPr lang="en-US" sz="2800" dirty="0"/>
              <a:t> </a:t>
            </a:r>
            <a:br>
              <a:rPr lang="en-US" sz="2800" dirty="0"/>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793096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116737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1184118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3477204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lnSpcReduction="10000"/>
          </a:bodyPr>
          <a:lstStyle/>
          <a:p>
            <a:pPr algn="l"/>
            <a:r>
              <a:rPr lang="en-US" dirty="0"/>
              <a:t>The efforts to stabilize the global Balkan </a:t>
            </a:r>
            <a:r>
              <a:rPr lang="en-US"/>
              <a:t>will </a:t>
            </a:r>
          </a:p>
          <a:p>
            <a:pPr algn="l"/>
            <a:r>
              <a:rPr lang="en-US"/>
              <a:t>stabilize </a:t>
            </a:r>
            <a:r>
              <a:rPr lang="en-US" dirty="0"/>
              <a:t>last progress </a:t>
            </a:r>
            <a:r>
              <a:rPr lang="en-US" dirty="0" err="1"/>
              <a:t>sev</a:t>
            </a:r>
            <a:r>
              <a:rPr lang="en-US" dirty="0"/>
              <a:t>- the Global Balkans will last several decades. </a:t>
            </a:r>
          </a:p>
          <a:p>
            <a:pPr algn="l"/>
            <a:r>
              <a:rPr lang="en-US" dirty="0"/>
              <a:t>At best, progress will be incremental, inconsistent, and vulnerable to major reversals. It will be sustained only if the two most successful sectors of the globe - the politically mobilized America and the economically unifying Europe - treat it increasingly as a</a:t>
            </a:r>
            <a:br>
              <a:rPr lang="en-US" dirty="0"/>
            </a:br>
            <a:r>
              <a:rPr lang="en-US" dirty="0"/>
              <a:t>shared responsibility y in the face of a common security </a:t>
            </a:r>
            <a:r>
              <a:rPr lang="en-US" dirty="0" err="1"/>
              <a:t>threa</a:t>
            </a:r>
            <a:r>
              <a:rPr lang="en-US" sz="2800" dirty="0"/>
              <a:t> </a:t>
            </a:r>
            <a:br>
              <a:rPr lang="en-US" sz="2800" dirty="0"/>
            </a:br>
            <a:r>
              <a:rPr lang="en-US" sz="2800" dirty="0"/>
              <a:t> </a:t>
            </a:r>
            <a:br>
              <a:rPr lang="en-US" sz="2800" dirty="0"/>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0368772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993</TotalTime>
  <Words>348</Words>
  <Application>Microsoft Office PowerPoint</Application>
  <PresentationFormat>On-screen Show (4:3)</PresentationFormat>
  <Paragraphs>27</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Constantia</vt:lpstr>
      <vt:lpstr>Times New Roman</vt:lpstr>
      <vt:lpstr>Wingdings 2</vt:lpstr>
      <vt:lpstr>Flow</vt:lpstr>
      <vt:lpstr>Hegemonic Quicksand</vt:lpstr>
      <vt:lpstr>Continue…</vt:lpstr>
      <vt:lpstr>Continue…</vt:lpstr>
      <vt:lpstr>Continue…</vt:lpstr>
      <vt:lpstr>Continue…</vt:lpstr>
      <vt:lpstr>Continue…</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 Theories and Theories of Foreign Policy:</dc:title>
  <dc:creator>TAUSEEF</dc:creator>
  <cp:lastModifiedBy>Irfan</cp:lastModifiedBy>
  <cp:revision>113</cp:revision>
  <dcterms:created xsi:type="dcterms:W3CDTF">2006-08-16T00:00:00Z</dcterms:created>
  <dcterms:modified xsi:type="dcterms:W3CDTF">2019-05-07T05:45:51Z</dcterms:modified>
</cp:coreProperties>
</file>