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93" r:id="rId4"/>
    <p:sldId id="294" r:id="rId5"/>
    <p:sldId id="295" r:id="rId6"/>
    <p:sldId id="296" r:id="rId7"/>
    <p:sldId id="298" r:id="rId8"/>
    <p:sldId id="297" r:id="rId9"/>
    <p:sldId id="299" r:id="rId10"/>
    <p:sldId id="300" r:id="rId11"/>
    <p:sldId id="301" r:id="rId12"/>
    <p:sldId id="302" r:id="rId13"/>
    <p:sldId id="303" r:id="rId14"/>
    <p:sldId id="27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1562" autoAdjust="0"/>
  </p:normalViewPr>
  <p:slideViewPr>
    <p:cSldViewPr>
      <p:cViewPr varScale="1">
        <p:scale>
          <a:sx n="82" d="100"/>
          <a:sy n="82" d="100"/>
        </p:scale>
        <p:origin x="164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18-Dec-17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18-Dec-17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18-Dec-17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18-Dec-17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18-Dec-17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18-Dec-17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18-Dec-17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18-Dec-17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18-Dec-17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7851648" cy="838200"/>
          </a:xfrm>
        </p:spPr>
        <p:txBody>
          <a:bodyPr>
            <a:noAutofit/>
          </a:bodyPr>
          <a:lstStyle/>
          <a:p>
            <a:pPr algn="ctr"/>
            <a:r>
              <a:rPr lang="en-US" sz="4800" dirty="0">
                <a:solidFill>
                  <a:srgbClr val="FFFF00"/>
                </a:solidFill>
                <a:latin typeface="Times New Roman" pitchFamily="18" charset="0"/>
                <a:cs typeface="Times New Roman" pitchFamily="18" charset="0"/>
              </a:rPr>
              <a:t>Nuclear Posture Review </a:t>
            </a:r>
          </a:p>
        </p:txBody>
      </p:sp>
      <p:sp>
        <p:nvSpPr>
          <p:cNvPr id="3" name="Subtitle 2"/>
          <p:cNvSpPr>
            <a:spLocks noGrp="1"/>
          </p:cNvSpPr>
          <p:nvPr>
            <p:ph type="subTitle" idx="1"/>
          </p:nvPr>
        </p:nvSpPr>
        <p:spPr>
          <a:xfrm>
            <a:off x="530352" y="1447800"/>
            <a:ext cx="7854696" cy="5316415"/>
          </a:xfrm>
        </p:spPr>
        <p:txBody>
          <a:bodyPr>
            <a:noAutofit/>
          </a:bodyPr>
          <a:lstStyle/>
          <a:p>
            <a:pPr algn="just"/>
            <a:r>
              <a:rPr lang="en-US" b="1" u="sng" dirty="0"/>
              <a:t>The Nuclear Posture Review </a:t>
            </a:r>
          </a:p>
          <a:p>
            <a:pPr algn="just"/>
            <a:r>
              <a:rPr lang="en-US" dirty="0"/>
              <a:t>is a legislatively-mandated review that establishes U.S. nuclear policy, strategy, capabilities and force posture for the next five to ten years.</a:t>
            </a:r>
          </a:p>
          <a:p>
            <a:pPr algn="just"/>
            <a:r>
              <a:rPr lang="en-US" b="1" u="sng" dirty="0"/>
              <a:t>Robert M. Gates</a:t>
            </a:r>
            <a:r>
              <a:rPr lang="en-US" u="sng" dirty="0"/>
              <a:t>, Secretary of Defense</a:t>
            </a:r>
          </a:p>
          <a:p>
            <a:pPr algn="just"/>
            <a:r>
              <a:rPr lang="en-US" dirty="0"/>
              <a:t>"The NPR provides a road map for implementing President Obama's agenda for reducing nuclear risks to the United States, our allies and partners and the international community. This review describes how the United States will reduce the role and numbers of nuclear weapons with a long-term goal of a nuclear-free world."</a:t>
            </a:r>
          </a:p>
          <a:p>
            <a:pPr algn="just"/>
            <a:endParaRPr lang="en-US" dirty="0"/>
          </a:p>
          <a:p>
            <a:pPr algn="just"/>
            <a:endParaRPr lang="en-US" dirty="0"/>
          </a:p>
          <a:p>
            <a:pPr algn="just"/>
            <a:endParaRPr lang="en-US" sz="3200" dirty="0"/>
          </a:p>
          <a:p>
            <a:pPr algn="just"/>
            <a:endParaRPr lang="en-US"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219200"/>
            <a:ext cx="7854696" cy="5181600"/>
          </a:xfrm>
        </p:spPr>
        <p:txBody>
          <a:bodyPr>
            <a:noAutofit/>
          </a:bodyPr>
          <a:lstStyle/>
          <a:p>
            <a:pPr algn="just"/>
            <a:r>
              <a:rPr lang="en-US" b="1" u="sng" dirty="0"/>
              <a:t>Reducing the Role of U.S. Nuclear Weapons </a:t>
            </a:r>
            <a:endParaRPr lang="en-US" dirty="0"/>
          </a:p>
          <a:p>
            <a:pPr algn="just"/>
            <a:r>
              <a:rPr lang="en-US" sz="3200" dirty="0"/>
              <a:t>The fundamental role of U.S. nuclear weapons, which will continue as long as nuclear weapons exist, is to deter nuclear attack on the United States, our allies, and partners. </a:t>
            </a:r>
          </a:p>
          <a:p>
            <a:pPr algn="just"/>
            <a:r>
              <a:rPr lang="en-US" sz="3200" dirty="0"/>
              <a:t>Since the end of the Cold War, the strategic situation has changed in fundamental ways. </a:t>
            </a:r>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523789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sz="3200" u="sng" dirty="0"/>
              <a:t>Maintaining Strategic Deterrence and Stability at Reduced Nuclear Force Levels </a:t>
            </a:r>
          </a:p>
          <a:p>
            <a:pPr algn="just"/>
            <a:endParaRPr lang="en-US" sz="3200" u="sng" dirty="0"/>
          </a:p>
          <a:p>
            <a:pPr algn="just"/>
            <a:r>
              <a:rPr lang="en-US" sz="3200" u="sng" dirty="0"/>
              <a:t>Sustaining a Safe, Secure, and Effective Nuclear Arsenal</a:t>
            </a:r>
          </a:p>
          <a:p>
            <a:pPr algn="just"/>
            <a:endParaRPr lang="en-US" sz="3200" u="sng" dirty="0">
              <a:latin typeface="Times New Roman" pitchFamily="18" charset="0"/>
              <a:cs typeface="Times New Roman" pitchFamily="18" charset="0"/>
            </a:endParaRPr>
          </a:p>
          <a:p>
            <a:pPr algn="just"/>
            <a:endParaRPr lang="en-US" sz="3200" u="sng" dirty="0">
              <a:latin typeface="Times New Roman" pitchFamily="18" charset="0"/>
              <a:cs typeface="Times New Roman" pitchFamily="18" charset="0"/>
            </a:endParaRPr>
          </a:p>
        </p:txBody>
      </p:sp>
    </p:spTree>
    <p:extLst>
      <p:ext uri="{BB962C8B-B14F-4D97-AF65-F5344CB8AC3E}">
        <p14:creationId xmlns:p14="http://schemas.microsoft.com/office/powerpoint/2010/main" val="1008306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u="sng" dirty="0"/>
              <a:t>Looking Ahead: Toward a World without Nuclear Weapons </a:t>
            </a:r>
          </a:p>
          <a:p>
            <a:pPr algn="just"/>
            <a:r>
              <a:rPr lang="en-US" dirty="0"/>
              <a:t>Pursuing the recommendations of the 2010 Nuclear Posture Review will strengthen the security of the United States and its allies and partners and bring us significant steps closer to the President’s vision of a world without nuclear weapons.</a:t>
            </a:r>
          </a:p>
          <a:p>
            <a:pPr algn="just"/>
            <a:endParaRPr lang="en-US" dirty="0"/>
          </a:p>
          <a:p>
            <a:pPr algn="just"/>
            <a:endParaRPr lang="en-US" dirty="0"/>
          </a:p>
          <a:p>
            <a:pPr algn="just"/>
            <a:r>
              <a:rPr lang="en-GB" sz="3200" dirty="0"/>
              <a:t>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04038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5257800"/>
          </a:xfrm>
        </p:spPr>
        <p:txBody>
          <a:bodyPr>
            <a:noAutofit/>
          </a:bodyPr>
          <a:lstStyle/>
          <a:p>
            <a:pPr algn="just"/>
            <a:r>
              <a:rPr lang="en-US" b="1" u="sng" dirty="0"/>
              <a:t>Post cold war era.  </a:t>
            </a:r>
          </a:p>
          <a:p>
            <a:pPr algn="just"/>
            <a:r>
              <a:rPr lang="en-US" dirty="0"/>
              <a:t>since the end of the Cold War, U.S. nuclear strategy has evolved to adapt to the new security environment. This change began to take shape in the first Bush administration around 1991 and continued along similar lines under the Clinton administration.</a:t>
            </a:r>
          </a:p>
          <a:p>
            <a:pPr algn="just"/>
            <a:r>
              <a:rPr lang="en-US" b="1" u="sng" dirty="0"/>
              <a:t>During the Cold War, </a:t>
            </a:r>
            <a:r>
              <a:rPr lang="en-US" u="sng" dirty="0"/>
              <a:t>Russia was the principal nuclear threat to the United States. </a:t>
            </a:r>
          </a:p>
          <a:p>
            <a:pPr algn="just"/>
            <a:r>
              <a:rPr lang="en-US" dirty="0"/>
              <a:t>In addition, </a:t>
            </a:r>
            <a:r>
              <a:rPr lang="en-US" u="sng" dirty="0"/>
              <a:t>the new NPR explicitly lists six other countries as targets: North Korea, Iran, Iraq, Syria, Libya, and China. </a:t>
            </a:r>
            <a:r>
              <a:rPr lang="en-US" dirty="0"/>
              <a:t>This nuclear targeting list reflects previous administrations' planning.</a:t>
            </a:r>
          </a:p>
          <a:p>
            <a:pPr algn="just"/>
            <a:endParaRPr lang="en-US" dirty="0"/>
          </a:p>
          <a:p>
            <a:pPr algn="just"/>
            <a:endParaRPr lang="en-US" dirty="0"/>
          </a:p>
          <a:p>
            <a:pPr algn="just"/>
            <a:endParaRPr lang="en-US" dirty="0"/>
          </a:p>
          <a:p>
            <a:pPr algn="just"/>
            <a:r>
              <a:rPr lang="en-GB" sz="3200" dirty="0"/>
              <a:t>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527048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51648" cy="2438400"/>
          </a:xfrm>
        </p:spPr>
        <p:txBody>
          <a:bodyPr>
            <a:noAutofit/>
          </a:bodyPr>
          <a:lstStyle/>
          <a:p>
            <a:pPr algn="ctr"/>
            <a:r>
              <a:rPr lang="en-US" sz="9600" dirty="0">
                <a:solidFill>
                  <a:srgbClr val="FFFF00"/>
                </a:solidFill>
                <a:latin typeface="Times New Roman" pitchFamily="18" charset="0"/>
                <a:cs typeface="Times New Roman" pitchFamily="18" charset="0"/>
              </a:rPr>
              <a:t>Q &amp; A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6858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066800"/>
            <a:ext cx="7854696" cy="5638800"/>
          </a:xfrm>
        </p:spPr>
        <p:txBody>
          <a:bodyPr>
            <a:noAutofit/>
          </a:bodyPr>
          <a:lstStyle/>
          <a:p>
            <a:pPr algn="just"/>
            <a:r>
              <a:rPr lang="en-US" b="1" u="sng" dirty="0"/>
              <a:t>Hillary Clinton</a:t>
            </a:r>
            <a:r>
              <a:rPr lang="en-US" u="sng" dirty="0"/>
              <a:t>, Secretary of State</a:t>
            </a:r>
          </a:p>
          <a:p>
            <a:pPr algn="just"/>
            <a:r>
              <a:rPr lang="en-US" dirty="0"/>
              <a:t>We are recalibrating our priorities to prevent nuclear proliferation and nuclear terrorism, and we are reducing the role and number of weapons in our arsenal, while maintaining a safe, secure and effective deterrent to protect our nation, allies and partners.“</a:t>
            </a:r>
          </a:p>
          <a:p>
            <a:pPr algn="just"/>
            <a:r>
              <a:rPr lang="en-US" b="1" u="sng" dirty="0"/>
              <a:t>The 2010 NPR represents </a:t>
            </a:r>
            <a:r>
              <a:rPr lang="en-US" dirty="0"/>
              <a:t>the third comprehensive assessment of U.S. nuclear policy and strategy conducted by the United States since the end of the Cold War. </a:t>
            </a:r>
          </a:p>
          <a:p>
            <a:pPr algn="just"/>
            <a:r>
              <a:rPr lang="en-US" dirty="0"/>
              <a:t>Previous reviews were completed in 1994 and 2001. </a:t>
            </a:r>
          </a:p>
          <a:p>
            <a:pPr algn="just"/>
            <a:endParaRPr lang="en-US" dirty="0"/>
          </a:p>
          <a:p>
            <a:br>
              <a:rPr lang="en-US" sz="3200" dirty="0"/>
            </a:br>
            <a:endParaRPr lang="en-US"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b="1" u="sng" dirty="0"/>
              <a:t>The 2010 Nuclear Posture Review (NPR) </a:t>
            </a:r>
            <a:r>
              <a:rPr lang="en-US" dirty="0"/>
              <a:t>outlines the Administration’s approach to promoting the President’s agenda for reducing nuclear dangers and pursuing the goal of a world without nuclear weapons, while simultaneously advancing broader U.S. security interests. </a:t>
            </a:r>
          </a:p>
          <a:p>
            <a:pPr algn="just"/>
            <a:r>
              <a:rPr lang="en-US" dirty="0"/>
              <a:t>The NPR reflects the President’s national security priorities and the supporting defense strategy objectives identified in the 2010 Quadrennial Defense Review</a:t>
            </a:r>
          </a:p>
          <a:p>
            <a:pPr algn="just"/>
            <a:endParaRPr lang="en-US" dirty="0"/>
          </a:p>
          <a:p>
            <a:pPr algn="just"/>
            <a:endParaRPr lang="en-US" dirty="0"/>
          </a:p>
        </p:txBody>
      </p:sp>
    </p:spTree>
    <p:extLst>
      <p:ext uri="{BB962C8B-B14F-4D97-AF65-F5344CB8AC3E}">
        <p14:creationId xmlns:p14="http://schemas.microsoft.com/office/powerpoint/2010/main" val="248084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sz="3200" dirty="0"/>
              <a:t>After describing fundamental changes in the international security environment, the NPR report focuses on </a:t>
            </a:r>
            <a:r>
              <a:rPr lang="en-US" sz="3200" b="1" u="sng" dirty="0"/>
              <a:t>five key objectives </a:t>
            </a:r>
            <a:r>
              <a:rPr lang="en-US" sz="3200" dirty="0"/>
              <a:t>of our nuclear weapons policies and posture: </a:t>
            </a:r>
          </a:p>
          <a:p>
            <a:pPr algn="just"/>
            <a:r>
              <a:rPr lang="en-US" sz="3200" dirty="0"/>
              <a:t>1: Preventing nuclear proliferation and nuclear terrorism; </a:t>
            </a:r>
          </a:p>
          <a:p>
            <a:pPr algn="just"/>
            <a:r>
              <a:rPr lang="en-US" sz="3200" dirty="0"/>
              <a:t>2: Reducing the role of U.S. nuclear weapons in U.S. national security strategy; </a:t>
            </a:r>
          </a:p>
          <a:p>
            <a:pPr algn="just"/>
            <a:r>
              <a:rPr lang="en-US" sz="3200" dirty="0"/>
              <a:t>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590137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sz="3200" dirty="0"/>
              <a:t>3: Maintaining strategic deterrence and stability at reduced nuclear force levels; </a:t>
            </a:r>
          </a:p>
          <a:p>
            <a:pPr algn="just"/>
            <a:r>
              <a:rPr lang="en-US" sz="3200" dirty="0"/>
              <a:t>4. Strengthening regional deterrence and reassuring U.S. allies and partners; and </a:t>
            </a:r>
          </a:p>
          <a:p>
            <a:pPr algn="just"/>
            <a:r>
              <a:rPr lang="en-US" sz="3200" dirty="0"/>
              <a:t>5. Sustaining a safe, secure, and effective nuclear arsenal. </a:t>
            </a:r>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306688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219200"/>
            <a:ext cx="7854696" cy="5181600"/>
          </a:xfrm>
        </p:spPr>
        <p:txBody>
          <a:bodyPr>
            <a:noAutofit/>
          </a:bodyPr>
          <a:lstStyle/>
          <a:p>
            <a:pPr algn="just"/>
            <a:r>
              <a:rPr lang="en-US" sz="3200" u="sng" dirty="0"/>
              <a:t>The Changed – and Changing – Int.  Security Environment </a:t>
            </a:r>
          </a:p>
          <a:p>
            <a:pPr algn="just"/>
            <a:r>
              <a:rPr lang="en-US" sz="3200" dirty="0"/>
              <a:t>The international security environment has changed dramatically since the end of the Cold War. </a:t>
            </a:r>
          </a:p>
          <a:p>
            <a:pPr algn="just"/>
            <a:r>
              <a:rPr lang="en-US" sz="3200" dirty="0"/>
              <a:t>The threat of global nuclear war has become remote, </a:t>
            </a:r>
          </a:p>
          <a:p>
            <a:pPr algn="just"/>
            <a:r>
              <a:rPr lang="en-US" sz="3200" dirty="0"/>
              <a:t>but the risk of nuclear attack has increased. </a:t>
            </a:r>
            <a:endParaRPr lang="en-US" sz="3200" b="1" u="sng" dirty="0">
              <a:latin typeface="Times New Roman" pitchFamily="18" charset="0"/>
              <a:cs typeface="Times New Roman" pitchFamily="18" charset="0"/>
            </a:endParaRPr>
          </a:p>
        </p:txBody>
      </p:sp>
    </p:spTree>
    <p:extLst>
      <p:ext uri="{BB962C8B-B14F-4D97-AF65-F5344CB8AC3E}">
        <p14:creationId xmlns:p14="http://schemas.microsoft.com/office/powerpoint/2010/main" val="2241775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447800"/>
            <a:ext cx="7854696" cy="4953000"/>
          </a:xfrm>
        </p:spPr>
        <p:txBody>
          <a:bodyPr>
            <a:noAutofit/>
          </a:bodyPr>
          <a:lstStyle/>
          <a:p>
            <a:pPr algn="just"/>
            <a:r>
              <a:rPr lang="en-US" dirty="0"/>
              <a:t>As President Obama has made clear, today’s most immediate and extreme danger is nuclear terrorism.</a:t>
            </a:r>
          </a:p>
          <a:p>
            <a:pPr algn="just"/>
            <a:r>
              <a:rPr lang="en-US" dirty="0"/>
              <a:t> Al Qaeda and their extremist allies are seeking nuclear weapons. </a:t>
            </a:r>
          </a:p>
          <a:p>
            <a:pPr algn="just"/>
            <a:r>
              <a:rPr lang="en-US" dirty="0"/>
              <a:t>Today’s other pressing threat is nuclear </a:t>
            </a:r>
            <a:r>
              <a:rPr lang="en-US" sz="2800" dirty="0">
                <a:latin typeface="Times New Roman" panose="02020603050405020304" pitchFamily="18" charset="0"/>
                <a:cs typeface="Times New Roman" panose="02020603050405020304" pitchFamily="18" charset="0"/>
              </a:rPr>
              <a:t>proliferation</a:t>
            </a:r>
            <a:r>
              <a:rPr lang="en-US" sz="2800" dirty="0"/>
              <a:t>. </a:t>
            </a:r>
          </a:p>
          <a:p>
            <a:pPr algn="just"/>
            <a:endParaRPr lang="en-US" u="sng" dirty="0"/>
          </a:p>
          <a:p>
            <a:pPr algn="just"/>
            <a:endParaRPr lang="en-US" dirty="0"/>
          </a:p>
        </p:txBody>
      </p:sp>
    </p:spTree>
    <p:extLst>
      <p:ext uri="{BB962C8B-B14F-4D97-AF65-F5344CB8AC3E}">
        <p14:creationId xmlns:p14="http://schemas.microsoft.com/office/powerpoint/2010/main" val="791230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219200"/>
            <a:ext cx="7854696" cy="5486400"/>
          </a:xfrm>
        </p:spPr>
        <p:txBody>
          <a:bodyPr>
            <a:noAutofit/>
          </a:bodyPr>
          <a:lstStyle/>
          <a:p>
            <a:pPr algn="just"/>
            <a:r>
              <a:rPr lang="en-US" sz="3200" u="sng" dirty="0"/>
              <a:t>Implications for U.S. Nuclear Weapons Policies and Force Posture </a:t>
            </a:r>
            <a:endParaRPr lang="en-US" sz="3200" dirty="0"/>
          </a:p>
          <a:p>
            <a:pPr algn="just"/>
            <a:r>
              <a:rPr lang="en-US" sz="3200" dirty="0"/>
              <a:t>The massive nuclear arsenal we inherited from the Cold War era of bipolar military confrontation is poorly suited to address the challenges posed by suicidal terrorists and unfriendly regimes seeking nuclear weapons. Therefore, it is essential that we better align our nuclear policies and posture to our most urgent priorities – preventing nuclear terrorism and nuclear proliferation.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990364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851648" cy="838200"/>
          </a:xfrm>
        </p:spPr>
        <p:txBody>
          <a:bodyPr>
            <a:noAutofit/>
          </a:bodyPr>
          <a:lstStyle/>
          <a:p>
            <a:pPr algn="l"/>
            <a:r>
              <a:rPr lang="en-US" sz="3600" dirty="0">
                <a:solidFill>
                  <a:schemeClr val="accent3">
                    <a:lumMod val="60000"/>
                    <a:lumOff val="40000"/>
                  </a:schemeClr>
                </a:solidFill>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219200"/>
            <a:ext cx="7854696" cy="5410200"/>
          </a:xfrm>
        </p:spPr>
        <p:txBody>
          <a:bodyPr>
            <a:noAutofit/>
          </a:bodyPr>
          <a:lstStyle/>
          <a:p>
            <a:pPr algn="just"/>
            <a:r>
              <a:rPr lang="en-US" u="sng" dirty="0"/>
              <a:t>Preventing Nuclear Proliferation and Nuclear Terrorism</a:t>
            </a:r>
          </a:p>
          <a:p>
            <a:pPr algn="just"/>
            <a:r>
              <a:rPr lang="en-US" dirty="0"/>
              <a:t>As a critical element of our effort to move toward a world free of nuclear weapons, the United States will lead expanded international efforts to rebuild and strengthen the global nuclear nonproliferation regime – and for the first time, the 2010 NPR places this priority atop the U.S. nuclear agenda. </a:t>
            </a:r>
          </a:p>
          <a:p>
            <a:pPr algn="just"/>
            <a:endParaRPr lang="en-US" dirty="0"/>
          </a:p>
          <a:p>
            <a:pPr algn="just"/>
            <a:endParaRPr lang="en-US" dirty="0"/>
          </a:p>
          <a:p>
            <a:pPr algn="just"/>
            <a:endParaRPr lang="en-US" dirty="0"/>
          </a:p>
          <a:p>
            <a:pPr algn="just"/>
            <a:endParaRPr lang="en-US" dirty="0"/>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38775457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1577</TotalTime>
  <Words>794</Words>
  <Application>Microsoft Office PowerPoint</Application>
  <PresentationFormat>On-screen Show (4:3)</PresentationFormat>
  <Paragraphs>68</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Constantia</vt:lpstr>
      <vt:lpstr>Times New Roman</vt:lpstr>
      <vt:lpstr>Wingdings 2</vt:lpstr>
      <vt:lpstr>Flow</vt:lpstr>
      <vt:lpstr>Nuclear Posture Review </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Q &amp; 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TAUSEEF</dc:creator>
  <cp:lastModifiedBy>IRFAN QASRANI</cp:lastModifiedBy>
  <cp:revision>447</cp:revision>
  <dcterms:created xsi:type="dcterms:W3CDTF">2006-08-16T00:00:00Z</dcterms:created>
  <dcterms:modified xsi:type="dcterms:W3CDTF">2017-12-18T05:41:46Z</dcterms:modified>
</cp:coreProperties>
</file>