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sldIdLst>
    <p:sldId id="271" r:id="rId4"/>
    <p:sldId id="258" r:id="rId5"/>
    <p:sldId id="259" r:id="rId6"/>
    <p:sldId id="261" r:id="rId7"/>
    <p:sldId id="262" r:id="rId8"/>
    <p:sldId id="263" r:id="rId9"/>
    <p:sldId id="264" r:id="rId10"/>
    <p:sldId id="275" r:id="rId11"/>
    <p:sldId id="276" r:id="rId12"/>
    <p:sldId id="274" r:id="rId13"/>
    <p:sldId id="277" r:id="rId14"/>
    <p:sldId id="278" r:id="rId15"/>
    <p:sldId id="279" r:id="rId16"/>
    <p:sldId id="280" r:id="rId17"/>
    <p:sldId id="281" r:id="rId18"/>
    <p:sldId id="282" r:id="rId19"/>
    <p:sldId id="27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pPr/>
              <a:t>23-Apr-19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7808750"/>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30873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33592327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71108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654541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995320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088987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5315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0542415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8930006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158125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84538750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919115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619676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8123640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937657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3096449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72979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116035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838501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559948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24822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pPr/>
              <a:t>23-Apr-19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pPr/>
              <a:t>23-Apr-19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pPr/>
              <a:t>23-Apr-19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pPr/>
              <a:t>23-Apr-19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6146500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9345369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851648" cy="1600200"/>
          </a:xfrm>
        </p:spPr>
        <p:txBody>
          <a:bodyPr>
            <a:normAutofit fontScale="90000"/>
          </a:bodyPr>
          <a:lstStyle/>
          <a:p>
            <a:pPr algn="ctr"/>
            <a:r>
              <a:rPr lang="en-US" dirty="0">
                <a:solidFill>
                  <a:srgbClr val="FFFF00"/>
                </a:solidFill>
                <a:latin typeface="Times New Roman" pitchFamily="18" charset="0"/>
                <a:cs typeface="Times New Roman" pitchFamily="18" charset="0"/>
              </a:rPr>
              <a:t>In Defense of Classical Geopolitics </a:t>
            </a:r>
            <a:endParaRPr lang="en-US" dirty="0"/>
          </a:p>
        </p:txBody>
      </p:sp>
      <p:sp>
        <p:nvSpPr>
          <p:cNvPr id="3" name="Subtitle 2"/>
          <p:cNvSpPr>
            <a:spLocks noGrp="1"/>
          </p:cNvSpPr>
          <p:nvPr>
            <p:ph type="subTitle" idx="1"/>
          </p:nvPr>
        </p:nvSpPr>
        <p:spPr>
          <a:xfrm>
            <a:off x="533400" y="1981200"/>
            <a:ext cx="7854696" cy="4191000"/>
          </a:xfrm>
        </p:spPr>
        <p:txBody>
          <a:bodyPr>
            <a:noAutofit/>
          </a:bodyPr>
          <a:lstStyle/>
          <a:p>
            <a:pPr algn="just"/>
            <a:r>
              <a:rPr lang="en-US" sz="3200" dirty="0"/>
              <a:t>“In Defense of Classical Geopolitics”</a:t>
            </a:r>
          </a:p>
          <a:p>
            <a:pPr algn="just"/>
            <a:endParaRPr lang="en-US" sz="3200" dirty="0"/>
          </a:p>
          <a:p>
            <a:pPr algn="just"/>
            <a:r>
              <a:rPr lang="en-US" sz="3200" dirty="0"/>
              <a:t>Mackubin Thomas Owen </a:t>
            </a:r>
          </a:p>
          <a:p>
            <a:pPr algn="just"/>
            <a:endParaRPr lang="en-US" sz="3200" dirty="0"/>
          </a:p>
          <a:p>
            <a:pPr algn="just"/>
            <a:r>
              <a:rPr lang="en-US" sz="3200" dirty="0"/>
              <a:t>Autumn 1999</a:t>
            </a:r>
          </a:p>
          <a:p>
            <a:pPr algn="just"/>
            <a:endParaRPr lang="en-US" sz="3200" dirty="0"/>
          </a:p>
        </p:txBody>
      </p:sp>
    </p:spTree>
    <p:extLst>
      <p:ext uri="{BB962C8B-B14F-4D97-AF65-F5344CB8AC3E}">
        <p14:creationId xmlns:p14="http://schemas.microsoft.com/office/powerpoint/2010/main" val="3302754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5181600"/>
          </a:xfrm>
        </p:spPr>
        <p:txBody>
          <a:bodyPr>
            <a:normAutofit/>
          </a:bodyPr>
          <a:lstStyle/>
          <a:p>
            <a:pPr algn="just"/>
            <a:r>
              <a:rPr lang="en-US" sz="3200" dirty="0">
                <a:latin typeface="Times New Roman" pitchFamily="18" charset="0"/>
                <a:cs typeface="Times New Roman" pitchFamily="18" charset="0"/>
              </a:rPr>
              <a:t>In eighteenth century, Adam Bulow proposed a geometrical science of strategy that some how have seen as a forerunner of geopolitics. </a:t>
            </a:r>
          </a:p>
          <a:p>
            <a:pPr algn="just"/>
            <a:r>
              <a:rPr lang="en-US" sz="3200" dirty="0">
                <a:latin typeface="Times New Roman" pitchFamily="18" charset="0"/>
                <a:cs typeface="Times New Roman" pitchFamily="18" charset="0"/>
              </a:rPr>
              <a:t>He predicted that </a:t>
            </a:r>
          </a:p>
          <a:p>
            <a:pPr algn="just"/>
            <a:r>
              <a:rPr lang="en-US" sz="3200" u="sng" dirty="0">
                <a:latin typeface="Times New Roman" pitchFamily="18" charset="0"/>
                <a:cs typeface="Times New Roman" pitchFamily="18" charset="0"/>
              </a:rPr>
              <a:t>“the larger states would swallow up the smaller ones”… </a:t>
            </a:r>
          </a:p>
          <a:p>
            <a:pPr algn="just"/>
            <a:r>
              <a:rPr lang="en-US" sz="3200" b="1" u="sng" dirty="0">
                <a:latin typeface="Times New Roman" pitchFamily="18" charset="0"/>
                <a:cs typeface="Times New Roman" pitchFamily="18" charset="0"/>
              </a:rPr>
              <a:t>Organic State theory</a:t>
            </a:r>
          </a:p>
          <a:p>
            <a:pPr algn="just"/>
            <a:r>
              <a:rPr lang="en-US" sz="3200" dirty="0">
                <a:latin typeface="Times New Roman" pitchFamily="18" charset="0"/>
                <a:cs typeface="Times New Roman" pitchFamily="18" charset="0"/>
              </a:rPr>
              <a:t>Friedrich Ratzel (1897)</a:t>
            </a:r>
          </a:p>
          <a:p>
            <a:pPr algn="just"/>
            <a:r>
              <a:rPr lang="en-US" sz="3200" dirty="0">
                <a:latin typeface="Times New Roman" pitchFamily="18" charset="0"/>
                <a:cs typeface="Times New Roman" pitchFamily="18" charset="0"/>
              </a:rPr>
              <a:t>“Wide geographical living space”</a:t>
            </a:r>
          </a:p>
        </p:txBody>
      </p:sp>
    </p:spTree>
    <p:extLst>
      <p:ext uri="{BB962C8B-B14F-4D97-AF65-F5344CB8AC3E}">
        <p14:creationId xmlns:p14="http://schemas.microsoft.com/office/powerpoint/2010/main" val="552057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5181600"/>
          </a:xfrm>
        </p:spPr>
        <p:txBody>
          <a:bodyPr>
            <a:normAutofit/>
          </a:bodyPr>
          <a:lstStyle/>
          <a:p>
            <a:pPr algn="just"/>
            <a:r>
              <a:rPr lang="en-US" sz="3200" dirty="0">
                <a:latin typeface="Times New Roman" pitchFamily="18" charset="0"/>
                <a:cs typeface="Times New Roman" pitchFamily="18" charset="0"/>
              </a:rPr>
              <a:t>Kjellen, who coined the term </a:t>
            </a:r>
            <a:r>
              <a:rPr lang="en-US" sz="3200" b="1" i="1" dirty="0">
                <a:latin typeface="Times New Roman" pitchFamily="18" charset="0"/>
                <a:cs typeface="Times New Roman" pitchFamily="18" charset="0"/>
              </a:rPr>
              <a:t>geopolitik</a:t>
            </a:r>
            <a:r>
              <a:rPr lang="en-US" sz="3200" dirty="0">
                <a:latin typeface="Times New Roman" pitchFamily="18" charset="0"/>
                <a:cs typeface="Times New Roman" pitchFamily="18" charset="0"/>
              </a:rPr>
              <a:t> to describe “physical structure”, one of the five organ of the state. </a:t>
            </a:r>
          </a:p>
          <a:p>
            <a:pPr algn="just"/>
            <a:r>
              <a:rPr lang="en-US" sz="3200" u="sng" dirty="0">
                <a:latin typeface="Times New Roman" pitchFamily="18" charset="0"/>
                <a:cs typeface="Times New Roman" pitchFamily="18" charset="0"/>
              </a:rPr>
              <a:t>While these both authors left some room for statesmanship.</a:t>
            </a:r>
          </a:p>
          <a:p>
            <a:pPr algn="just"/>
            <a:r>
              <a:rPr lang="en-US" sz="3200" b="1" u="sng" dirty="0">
                <a:latin typeface="Times New Roman" pitchFamily="18" charset="0"/>
                <a:cs typeface="Times New Roman" pitchFamily="18" charset="0"/>
              </a:rPr>
              <a:t>Geostrategy</a:t>
            </a:r>
            <a:r>
              <a:rPr lang="en-US" sz="3200" dirty="0">
                <a:latin typeface="Times New Roman" pitchFamily="18" charset="0"/>
                <a:cs typeface="Times New Roman" pitchFamily="18" charset="0"/>
              </a:rPr>
              <a:t> </a:t>
            </a:r>
          </a:p>
          <a:p>
            <a:pPr algn="just"/>
            <a:r>
              <a:rPr lang="en-US" sz="3200" dirty="0">
                <a:latin typeface="Times New Roman" pitchFamily="18" charset="0"/>
                <a:cs typeface="Times New Roman" pitchFamily="18" charset="0"/>
              </a:rPr>
              <a:t>Mahan, Mackinder </a:t>
            </a:r>
          </a:p>
          <a:p>
            <a:pPr algn="just"/>
            <a:r>
              <a:rPr lang="en-US" sz="3200" b="1" u="sng" dirty="0">
                <a:latin typeface="Times New Roman" pitchFamily="18" charset="0"/>
                <a:cs typeface="Times New Roman" pitchFamily="18" charset="0"/>
              </a:rPr>
              <a:t>American Geopolitics</a:t>
            </a:r>
          </a:p>
          <a:p>
            <a:pPr algn="just"/>
            <a:r>
              <a:rPr lang="en-US" sz="3200" dirty="0">
                <a:latin typeface="Times New Roman" pitchFamily="18" charset="0"/>
                <a:cs typeface="Times New Roman" pitchFamily="18" charset="0"/>
              </a:rPr>
              <a:t>Spykman  “rimland”  </a:t>
            </a:r>
          </a:p>
        </p:txBody>
      </p:sp>
    </p:spTree>
    <p:extLst>
      <p:ext uri="{BB962C8B-B14F-4D97-AF65-F5344CB8AC3E}">
        <p14:creationId xmlns:p14="http://schemas.microsoft.com/office/powerpoint/2010/main" val="3593844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just"/>
            <a:r>
              <a:rPr lang="en-US" sz="3200" b="1" u="sng" dirty="0">
                <a:latin typeface="Times New Roman" pitchFamily="18" charset="0"/>
                <a:cs typeface="Times New Roman" pitchFamily="18" charset="0"/>
              </a:rPr>
              <a:t>Geopolitics of Containment</a:t>
            </a:r>
          </a:p>
          <a:p>
            <a:pPr algn="just"/>
            <a:r>
              <a:rPr lang="en-US" sz="3200" dirty="0">
                <a:latin typeface="Times New Roman" pitchFamily="18" charset="0"/>
                <a:cs typeface="Times New Roman" pitchFamily="18" charset="0"/>
              </a:rPr>
              <a:t>The history of containment indicates that the development of long range air power did not nullify geopolitics, although it certainly modified the existing framework.  </a:t>
            </a:r>
          </a:p>
          <a:p>
            <a:pPr algn="just"/>
            <a:r>
              <a:rPr lang="en-US" sz="3200" dirty="0">
                <a:latin typeface="Times New Roman" pitchFamily="18" charset="0"/>
                <a:cs typeface="Times New Roman" pitchFamily="18" charset="0"/>
              </a:rPr>
              <a:t>Alexander de Seversky proposed a </a:t>
            </a:r>
          </a:p>
          <a:p>
            <a:pPr algn="just"/>
            <a:r>
              <a:rPr lang="en-US" sz="3200" dirty="0">
                <a:latin typeface="Times New Roman" pitchFamily="18" charset="0"/>
                <a:cs typeface="Times New Roman" pitchFamily="18" charset="0"/>
              </a:rPr>
              <a:t>“geopolitics of air power” .. . His approach influenced the Eisenhower administration.. </a:t>
            </a:r>
          </a:p>
        </p:txBody>
      </p:sp>
    </p:spTree>
    <p:extLst>
      <p:ext uri="{BB962C8B-B14F-4D97-AF65-F5344CB8AC3E}">
        <p14:creationId xmlns:p14="http://schemas.microsoft.com/office/powerpoint/2010/main" val="457549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just"/>
            <a:r>
              <a:rPr lang="en-US" sz="3200" b="1" u="sng" dirty="0">
                <a:latin typeface="Times New Roman" pitchFamily="18" charset="0"/>
                <a:cs typeface="Times New Roman" pitchFamily="18" charset="0"/>
              </a:rPr>
              <a:t>Post-Cold War Geopolitics </a:t>
            </a:r>
          </a:p>
          <a:p>
            <a:pPr algn="just"/>
            <a:r>
              <a:rPr lang="en-US" sz="3200" dirty="0">
                <a:latin typeface="Times New Roman" pitchFamily="18" charset="0"/>
                <a:cs typeface="Times New Roman" pitchFamily="18" charset="0"/>
              </a:rPr>
              <a:t>Please follow the map 2 … proposed by Saul Cohen.</a:t>
            </a:r>
          </a:p>
          <a:p>
            <a:pPr algn="just"/>
            <a:r>
              <a:rPr lang="en-US" sz="3200" dirty="0">
                <a:latin typeface="Times New Roman" pitchFamily="18" charset="0"/>
                <a:cs typeface="Times New Roman" pitchFamily="18" charset="0"/>
              </a:rPr>
              <a:t>China possesses the geographical location, extent of territory, and number of population to affect the international order for good or ill.</a:t>
            </a:r>
          </a:p>
          <a:p>
            <a:pPr algn="just"/>
            <a:r>
              <a:rPr lang="en-US" sz="3200" dirty="0">
                <a:latin typeface="Times New Roman" pitchFamily="18" charset="0"/>
                <a:cs typeface="Times New Roman" pitchFamily="18" charset="0"/>
              </a:rPr>
              <a:t>WHAT ARE THE STRATEGIC IMPLICATIONS OF GEOPOLITICS ANALYSIS?    </a:t>
            </a:r>
          </a:p>
        </p:txBody>
      </p:sp>
    </p:spTree>
    <p:extLst>
      <p:ext uri="{BB962C8B-B14F-4D97-AF65-F5344CB8AC3E}">
        <p14:creationId xmlns:p14="http://schemas.microsoft.com/office/powerpoint/2010/main" val="2047244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just"/>
            <a:r>
              <a:rPr lang="en-US" sz="3200" dirty="0">
                <a:latin typeface="Times New Roman" pitchFamily="18" charset="0"/>
                <a:cs typeface="Times New Roman" pitchFamily="18" charset="0"/>
              </a:rPr>
              <a:t>1: The consistent concerns of geopolitical traditions will continue to shape the US policy and strategy.   </a:t>
            </a:r>
          </a:p>
          <a:p>
            <a:pPr algn="just"/>
            <a:r>
              <a:rPr lang="en-US" sz="3200" dirty="0">
                <a:latin typeface="Times New Roman" pitchFamily="18" charset="0"/>
                <a:cs typeface="Times New Roman" pitchFamily="18" charset="0"/>
              </a:rPr>
              <a:t>2: American regional strategic priorities will resemble those of the past. </a:t>
            </a:r>
          </a:p>
          <a:p>
            <a:pPr algn="just"/>
            <a:r>
              <a:rPr lang="en-US" sz="3200" dirty="0">
                <a:latin typeface="Times New Roman" pitchFamily="18" charset="0"/>
                <a:cs typeface="Times New Roman" pitchFamily="18" charset="0"/>
              </a:rPr>
              <a:t>Further implications of geopolitical reasoning … </a:t>
            </a:r>
          </a:p>
          <a:p>
            <a:pPr algn="just"/>
            <a:r>
              <a:rPr lang="en-US" sz="3200" dirty="0">
                <a:latin typeface="Times New Roman" pitchFamily="18" charset="0"/>
                <a:cs typeface="Times New Roman" pitchFamily="18" charset="0"/>
              </a:rPr>
              <a:t>please read the second last page of the article in detail.   </a:t>
            </a:r>
          </a:p>
          <a:p>
            <a:pPr algn="just"/>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300311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5410200"/>
          </a:xfrm>
        </p:spPr>
        <p:txBody>
          <a:bodyPr>
            <a:normAutofit/>
          </a:bodyPr>
          <a:lstStyle/>
          <a:p>
            <a:pPr algn="just"/>
            <a:r>
              <a:rPr lang="en-US" sz="3200" b="1" u="sng" dirty="0">
                <a:latin typeface="Times New Roman" pitchFamily="18" charset="0"/>
                <a:cs typeface="Times New Roman" pitchFamily="18" charset="0"/>
              </a:rPr>
              <a:t>Limits, Opportunities, and International Politics. </a:t>
            </a:r>
          </a:p>
          <a:p>
            <a:pPr algn="just"/>
            <a:r>
              <a:rPr lang="en-US" sz="3200" dirty="0">
                <a:latin typeface="Times New Roman" pitchFamily="18" charset="0"/>
                <a:cs typeface="Times New Roman" pitchFamily="18" charset="0"/>
              </a:rPr>
              <a:t>Napoleon defined the strategy “the art of using time and space”. Geopolitics provides the link between geography and strategy. </a:t>
            </a:r>
          </a:p>
          <a:p>
            <a:pPr algn="just"/>
            <a:r>
              <a:rPr lang="en-US" sz="3200" dirty="0">
                <a:latin typeface="Times New Roman" pitchFamily="18" charset="0"/>
                <a:cs typeface="Times New Roman" pitchFamily="18" charset="0"/>
              </a:rPr>
              <a:t>Generally, geography defines the limits and opportunities in international politics: states can realize their geopolitical opportunities OR become the victims of their geographical situation.    </a:t>
            </a:r>
          </a:p>
        </p:txBody>
      </p:sp>
    </p:spTree>
    <p:extLst>
      <p:ext uri="{BB962C8B-B14F-4D97-AF65-F5344CB8AC3E}">
        <p14:creationId xmlns:p14="http://schemas.microsoft.com/office/powerpoint/2010/main" val="471061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lnSpcReduction="10000"/>
          </a:bodyPr>
          <a:lstStyle/>
          <a:p>
            <a:pPr algn="just"/>
            <a:r>
              <a:rPr lang="en-US" sz="3200" u="sng" dirty="0">
                <a:latin typeface="Times New Roman" pitchFamily="18" charset="0"/>
                <a:cs typeface="Times New Roman" pitchFamily="18" charset="0"/>
              </a:rPr>
              <a:t>Geopolitics is dynamic, not static</a:t>
            </a:r>
            <a:r>
              <a:rPr lang="en-US" sz="3200" dirty="0">
                <a:latin typeface="Times New Roman" pitchFamily="18" charset="0"/>
                <a:cs typeface="Times New Roman" pitchFamily="18" charset="0"/>
              </a:rPr>
              <a:t>. </a:t>
            </a:r>
          </a:p>
          <a:p>
            <a:pPr algn="just"/>
            <a:r>
              <a:rPr lang="en-US" sz="3200" dirty="0">
                <a:latin typeface="Times New Roman" pitchFamily="18" charset="0"/>
                <a:cs typeface="Times New Roman" pitchFamily="18" charset="0"/>
              </a:rPr>
              <a:t>It reflects international  realities and the global constellation of power arising from the interaction of geography on the one hand and technology and economic development on the other.   </a:t>
            </a:r>
          </a:p>
          <a:p>
            <a:pPr algn="just"/>
            <a:r>
              <a:rPr lang="en-US" sz="3200" dirty="0">
                <a:latin typeface="Times New Roman" pitchFamily="18" charset="0"/>
                <a:cs typeface="Times New Roman" pitchFamily="18" charset="0"/>
              </a:rPr>
              <a:t>Geopolitics clarifies the range of strategic choices, providing a guide for achieving the strategic efficiency.</a:t>
            </a:r>
          </a:p>
          <a:p>
            <a:pPr algn="just"/>
            <a:r>
              <a:rPr lang="en-US" sz="3200" dirty="0">
                <a:latin typeface="Times New Roman" pitchFamily="18" charset="0"/>
                <a:cs typeface="Times New Roman" pitchFamily="18" charset="0"/>
              </a:rPr>
              <a:t> </a:t>
            </a:r>
          </a:p>
        </p:txBody>
      </p:sp>
    </p:spTree>
    <p:extLst>
      <p:ext uri="{BB962C8B-B14F-4D97-AF65-F5344CB8AC3E}">
        <p14:creationId xmlns:p14="http://schemas.microsoft.com/office/powerpoint/2010/main" val="3514843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362200"/>
          </a:xfrm>
        </p:spPr>
        <p:txBody>
          <a:bodyPr>
            <a:normAutofit/>
          </a:bodyPr>
          <a:lstStyle/>
          <a:p>
            <a:pPr algn="ctr"/>
            <a:r>
              <a:rPr lang="en-US" sz="9600" dirty="0">
                <a:solidFill>
                  <a:srgbClr val="FFFF00"/>
                </a:solidFill>
                <a:latin typeface="Times New Roman" pitchFamily="18" charset="0"/>
                <a:cs typeface="Times New Roman" pitchFamily="18" charset="0"/>
              </a:rPr>
              <a:t>Q &amp; 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76400"/>
            <a:ext cx="7854696" cy="4648200"/>
          </a:xfrm>
        </p:spPr>
        <p:txBody>
          <a:bodyPr>
            <a:normAutofit fontScale="92500" lnSpcReduction="10000"/>
          </a:bodyPr>
          <a:lstStyle/>
          <a:p>
            <a:pPr algn="just"/>
            <a:r>
              <a:rPr lang="en-US" sz="3200" dirty="0">
                <a:latin typeface="Times New Roman" pitchFamily="18" charset="0"/>
                <a:cs typeface="Times New Roman" pitchFamily="18" charset="0"/>
              </a:rPr>
              <a:t>The formation of national strategy is influenced by the variety of factors.. </a:t>
            </a:r>
          </a:p>
          <a:p>
            <a:pPr algn="just"/>
            <a:r>
              <a:rPr lang="en-US" sz="3200" dirty="0">
                <a:latin typeface="Times New Roman" pitchFamily="18" charset="0"/>
                <a:cs typeface="Times New Roman" pitchFamily="18" charset="0"/>
              </a:rPr>
              <a:t>Such as history, ideology, religion culture, economy etc. When albert Einstein remarked that </a:t>
            </a:r>
          </a:p>
          <a:p>
            <a:pPr algn="just"/>
            <a:r>
              <a:rPr lang="en-US" sz="3200" dirty="0">
                <a:latin typeface="Times New Roman" pitchFamily="18" charset="0"/>
                <a:cs typeface="Times New Roman" pitchFamily="18" charset="0"/>
              </a:rPr>
              <a:t>	</a:t>
            </a:r>
            <a:r>
              <a:rPr lang="en-US" sz="3200" b="1" u="sng" dirty="0">
                <a:latin typeface="Times New Roman" pitchFamily="18" charset="0"/>
                <a:cs typeface="Times New Roman" pitchFamily="18" charset="0"/>
              </a:rPr>
              <a:t>“politics is harder than physics” , </a:t>
            </a:r>
          </a:p>
          <a:p>
            <a:pPr algn="just"/>
            <a:r>
              <a:rPr lang="en-US" sz="3200" dirty="0">
                <a:latin typeface="Times New Roman" pitchFamily="18" charset="0"/>
                <a:cs typeface="Times New Roman" pitchFamily="18" charset="0"/>
              </a:rPr>
              <a:t>he has enormous number of such variables that the statesman and the strategist must consider when describing international phenomena and developing prescriptive measures.  </a:t>
            </a:r>
          </a:p>
          <a:p>
            <a:pPr algn="just"/>
            <a:r>
              <a:rPr lang="en-US" sz="3200" dirty="0">
                <a:latin typeface="Times New Roman" pitchFamily="18" charset="0"/>
                <a:cs typeface="Times New Roman" pitchFamily="18"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4724400"/>
          </a:xfrm>
        </p:spPr>
        <p:txBody>
          <a:bodyPr>
            <a:normAutofit/>
          </a:bodyPr>
          <a:lstStyle/>
          <a:p>
            <a:pPr algn="just"/>
            <a:r>
              <a:rPr lang="en-US" sz="3200" b="1" u="sng" dirty="0"/>
              <a:t>Geography and Geopolitics </a:t>
            </a:r>
          </a:p>
          <a:p>
            <a:pPr algn="just"/>
            <a:r>
              <a:rPr lang="en-US" sz="3200" dirty="0"/>
              <a:t>“Geography is the most fundamental factor in foreign policy because it is the most permanent”.  </a:t>
            </a:r>
          </a:p>
          <a:p>
            <a:pPr algn="just"/>
            <a:endParaRPr lang="en-US" sz="3200" dirty="0"/>
          </a:p>
          <a:p>
            <a:pPr algn="just"/>
            <a:r>
              <a:rPr lang="en-US" sz="3200" dirty="0"/>
              <a:t>Geopolitics: “the relation of international political power to the geographical setting”</a:t>
            </a:r>
          </a:p>
          <a:p>
            <a:pPr algn="just"/>
            <a:r>
              <a:rPr lang="en-US" sz="3200"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76400"/>
            <a:ext cx="7854696" cy="4648200"/>
          </a:xfrm>
        </p:spPr>
        <p:txBody>
          <a:bodyPr>
            <a:normAutofit/>
          </a:bodyPr>
          <a:lstStyle/>
          <a:p>
            <a:pPr algn="l"/>
            <a:r>
              <a:rPr lang="en-US" sz="3200" b="1" u="sng" dirty="0">
                <a:latin typeface="Times New Roman" pitchFamily="18" charset="0"/>
                <a:cs typeface="Times New Roman" pitchFamily="18" charset="0"/>
              </a:rPr>
              <a:t>The post-cold war security environment: contending perspectives </a:t>
            </a:r>
          </a:p>
          <a:p>
            <a:pPr algn="l"/>
            <a:r>
              <a:rPr lang="en-US" sz="3200" dirty="0">
                <a:latin typeface="Times New Roman" pitchFamily="18" charset="0"/>
                <a:cs typeface="Times New Roman" pitchFamily="18" charset="0"/>
              </a:rPr>
              <a:t>“End of geopolitics” </a:t>
            </a:r>
          </a:p>
          <a:p>
            <a:pPr algn="l"/>
            <a:r>
              <a:rPr lang="en-US" sz="3200" u="sng" dirty="0">
                <a:latin typeface="Times New Roman" pitchFamily="18" charset="0"/>
                <a:cs typeface="Times New Roman" pitchFamily="18" charset="0"/>
              </a:rPr>
              <a:t>Optimist </a:t>
            </a:r>
          </a:p>
          <a:p>
            <a:pPr algn="l"/>
            <a:r>
              <a:rPr lang="en-US" sz="3200" dirty="0">
                <a:latin typeface="Times New Roman" pitchFamily="18" charset="0"/>
                <a:cs typeface="Times New Roman" pitchFamily="18" charset="0"/>
              </a:rPr>
              <a:t>“End of History”,  “Global interdependence”</a:t>
            </a:r>
          </a:p>
          <a:p>
            <a:pPr algn="l"/>
            <a:r>
              <a:rPr lang="en-US" sz="3200" u="sng" dirty="0">
                <a:latin typeface="Times New Roman" pitchFamily="18" charset="0"/>
                <a:cs typeface="Times New Roman" pitchFamily="18" charset="0"/>
              </a:rPr>
              <a:t>Pessimist </a:t>
            </a:r>
          </a:p>
          <a:p>
            <a:pPr algn="l"/>
            <a:r>
              <a:rPr lang="en-US" sz="3200" dirty="0">
                <a:latin typeface="Times New Roman" pitchFamily="18" charset="0"/>
                <a:cs typeface="Times New Roman" pitchFamily="18" charset="0"/>
              </a:rPr>
              <a:t>“Clash of civilization”, “Coming anarchy”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5257800"/>
          </a:xfrm>
        </p:spPr>
        <p:txBody>
          <a:bodyPr>
            <a:normAutofit/>
          </a:bodyPr>
          <a:lstStyle/>
          <a:p>
            <a:pPr algn="just"/>
            <a:r>
              <a:rPr lang="en-US" sz="3200" u="sng" dirty="0">
                <a:latin typeface="Times New Roman" pitchFamily="18" charset="0"/>
                <a:cs typeface="Times New Roman" pitchFamily="18" charset="0"/>
              </a:rPr>
              <a:t>Adherents of geopolitics argue </a:t>
            </a:r>
          </a:p>
          <a:p>
            <a:pPr algn="just"/>
            <a:r>
              <a:rPr lang="en-US" sz="3200" dirty="0">
                <a:latin typeface="Times New Roman" pitchFamily="18" charset="0"/>
                <a:cs typeface="Times New Roman" pitchFamily="18" charset="0"/>
              </a:rPr>
              <a:t>“real international relations occur in real geographic space”</a:t>
            </a:r>
          </a:p>
          <a:p>
            <a:pPr algn="just"/>
            <a:r>
              <a:rPr lang="en-US" sz="3200" b="1" u="sng" dirty="0">
                <a:latin typeface="Times New Roman" pitchFamily="18" charset="0"/>
                <a:cs typeface="Times New Roman" pitchFamily="18" charset="0"/>
              </a:rPr>
              <a:t>Geopolitics, Con and Pro</a:t>
            </a:r>
          </a:p>
          <a:p>
            <a:pPr algn="just"/>
            <a:r>
              <a:rPr lang="en-US" sz="3200" dirty="0">
                <a:latin typeface="Times New Roman" pitchFamily="18" charset="0"/>
                <a:cs typeface="Times New Roman" pitchFamily="18" charset="0"/>
              </a:rPr>
              <a:t>Geopolitics is DESCRPTIVE in that it helps us understand the world as a whole  and PRESCRIPTIVE in that it suggests strategic course of action.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914400"/>
          </a:xfrm>
        </p:spPr>
        <p:txBody>
          <a:bodyPr>
            <a:normAutofit/>
          </a:bodyPr>
          <a:lstStyle/>
          <a:p>
            <a:pPr algn="l"/>
            <a:r>
              <a:rPr lang="en-US" sz="3600" dirty="0">
                <a:latin typeface="Times New Roman" pitchFamily="18" charset="0"/>
                <a:cs typeface="Times New Roman" pitchFamily="18" charset="0"/>
              </a:rPr>
              <a:t>Continue…</a:t>
            </a:r>
            <a:endParaRPr lang="en-US" sz="3600" dirty="0">
              <a:solidFill>
                <a:srgbClr val="FFFF00"/>
              </a:solidFill>
              <a:latin typeface="Times New Roman" pitchFamily="18" charset="0"/>
              <a:cs typeface="Times New Roman" pitchFamily="18" charset="0"/>
            </a:endParaRPr>
          </a:p>
        </p:txBody>
      </p:sp>
      <p:sp>
        <p:nvSpPr>
          <p:cNvPr id="3" name="Subtitle 2"/>
          <p:cNvSpPr>
            <a:spLocks noGrp="1"/>
          </p:cNvSpPr>
          <p:nvPr>
            <p:ph type="subTitle" idx="1"/>
          </p:nvPr>
        </p:nvSpPr>
        <p:spPr>
          <a:xfrm>
            <a:off x="533400" y="1066800"/>
            <a:ext cx="7854696" cy="5791200"/>
          </a:xfrm>
        </p:spPr>
        <p:txBody>
          <a:bodyPr>
            <a:normAutofit fontScale="92500"/>
          </a:bodyPr>
          <a:lstStyle/>
          <a:p>
            <a:pPr algn="just"/>
            <a:r>
              <a:rPr lang="en-US" sz="3200" u="sng" dirty="0"/>
              <a:t>Geopolitics makes certain claims:</a:t>
            </a:r>
          </a:p>
          <a:p>
            <a:pPr algn="just"/>
            <a:r>
              <a:rPr lang="en-US" sz="3200" dirty="0"/>
              <a:t>There is an international pecking order, determined by who has power and who does not; power is rooted in physical nature of the world itself; the power of the modern state has some relation to the territory that it occupies, controls, or influences; resources and strategic potential, the sources of state power, are unequally distributed worldwide; and power is ephemeral –possession is no guarantee of its permanent retention , and therefore states must take steps to ensure its retention .      </a:t>
            </a:r>
            <a:endParaRPr lang="en-US" sz="32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144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524000"/>
            <a:ext cx="7854696" cy="4724400"/>
          </a:xfrm>
        </p:spPr>
        <p:txBody>
          <a:bodyPr>
            <a:normAutofit/>
          </a:bodyPr>
          <a:lstStyle/>
          <a:p>
            <a:pPr algn="just"/>
            <a:r>
              <a:rPr lang="en-US" sz="3200" dirty="0"/>
              <a:t>The geopolitical perspective in IR has given rise to spatial “Pivotal binaries”, categories that shape how we look at the world and suggests strategic steps to enhance state power.  The most enduring of them include East and West, “sea power” and “land power”, “maritime” and “continental”, “heartland” and “rimland” and “core areas” and peripheral “shatterbelts”.   </a:t>
            </a:r>
            <a:endParaRPr lang="en-US" sz="32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lnSpcReduction="10000"/>
          </a:bodyPr>
          <a:lstStyle/>
          <a:p>
            <a:pPr algn="l"/>
            <a:r>
              <a:rPr lang="en-US" sz="3200" u="sng" dirty="0"/>
              <a:t>Technology and economy are integral to geopolitics</a:t>
            </a:r>
            <a:r>
              <a:rPr lang="en-US" sz="3200" dirty="0"/>
              <a:t>. </a:t>
            </a:r>
          </a:p>
          <a:p>
            <a:pPr algn="l"/>
            <a:r>
              <a:rPr lang="en-US" sz="3200" dirty="0"/>
              <a:t>The shift in ship propulsion sail to coal to oil to nuclear power significantly changed the geopolitical landscape, as did the rail road and air power. </a:t>
            </a:r>
          </a:p>
          <a:p>
            <a:pPr algn="l"/>
            <a:r>
              <a:rPr lang="en-US" sz="3200" dirty="0"/>
              <a:t>Some analysts suggested that the nuclear weapon spelled the end of geopolitics; some make that claim now on behalf of information technology and cyberspace. </a:t>
            </a:r>
          </a:p>
          <a:p>
            <a:pPr algn="l"/>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724125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l"/>
            <a:r>
              <a:rPr lang="en-US" sz="3200" dirty="0"/>
              <a:t>While, technological advances can alter the importance of the geographic determinants of policy and strategy, </a:t>
            </a:r>
          </a:p>
          <a:p>
            <a:pPr algn="l"/>
            <a:r>
              <a:rPr lang="en-US" sz="3200" dirty="0"/>
              <a:t>THEY DO NOT NEGATE IT. </a:t>
            </a:r>
          </a:p>
          <a:p>
            <a:pPr algn="l"/>
            <a:r>
              <a:rPr lang="en-US" sz="3200" b="1" u="sng" dirty="0">
                <a:latin typeface="Times New Roman" pitchFamily="18" charset="0"/>
                <a:cs typeface="Times New Roman" pitchFamily="18" charset="0"/>
              </a:rPr>
              <a:t>Classical Geopolitics Revisited </a:t>
            </a:r>
          </a:p>
          <a:p>
            <a:pPr algn="l"/>
            <a:r>
              <a:rPr lang="en-US" sz="3200" dirty="0">
                <a:latin typeface="Times New Roman" pitchFamily="18" charset="0"/>
                <a:cs typeface="Times New Roman" pitchFamily="18" charset="0"/>
              </a:rPr>
              <a:t>Geopolitics and its reasoning is visible in the works of Herodotus, Thucydides , and Aristotle.  </a:t>
            </a:r>
          </a:p>
        </p:txBody>
      </p:sp>
    </p:spTree>
    <p:extLst>
      <p:ext uri="{BB962C8B-B14F-4D97-AF65-F5344CB8AC3E}">
        <p14:creationId xmlns:p14="http://schemas.microsoft.com/office/powerpoint/2010/main" val="3692195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498</TotalTime>
  <Words>817</Words>
  <Application>Microsoft Office PowerPoint</Application>
  <PresentationFormat>On-screen Show (4:3)</PresentationFormat>
  <Paragraphs>83</Paragraphs>
  <Slides>17</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Calibri</vt:lpstr>
      <vt:lpstr>Constantia</vt:lpstr>
      <vt:lpstr>Times New Roman</vt:lpstr>
      <vt:lpstr>Wingdings 2</vt:lpstr>
      <vt:lpstr>Flow</vt:lpstr>
      <vt:lpstr>1_Flow</vt:lpstr>
      <vt:lpstr>2_Flow</vt:lpstr>
      <vt:lpstr>In Defense of Classical Geopolitics </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BIMCS</dc:creator>
  <cp:lastModifiedBy>Irfan</cp:lastModifiedBy>
  <cp:revision>214</cp:revision>
  <dcterms:created xsi:type="dcterms:W3CDTF">2010-05-03T19:11:55Z</dcterms:created>
  <dcterms:modified xsi:type="dcterms:W3CDTF">2019-04-23T07:53:35Z</dcterms:modified>
</cp:coreProperties>
</file>