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sldIdLst>
    <p:sldId id="271" r:id="rId4"/>
    <p:sldId id="258" r:id="rId5"/>
    <p:sldId id="277" r:id="rId6"/>
    <p:sldId id="259" r:id="rId7"/>
    <p:sldId id="261" r:id="rId8"/>
    <p:sldId id="262" r:id="rId9"/>
    <p:sldId id="263" r:id="rId10"/>
    <p:sldId id="264" r:id="rId11"/>
    <p:sldId id="275" r:id="rId12"/>
    <p:sldId id="276" r:id="rId13"/>
    <p:sldId id="274" r:id="rId14"/>
    <p:sldId id="27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155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39143405-233B-4C73-A1DF-96AE7199F46A}" type="datetimeFigureOut">
              <a:rPr lang="en-US" smtClean="0"/>
              <a:pPr/>
              <a:t>23-Apr-19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C2EFE3CE-D35A-4659-8841-B7B32D0CC20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pPr/>
              <a:t>23-Apr-19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pPr/>
              <a:t>23-Apr-19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39143405-233B-4C73-A1DF-96AE7199F46A}" type="datetimeFigureOut">
              <a:rPr lang="en-US" smtClean="0">
                <a:solidFill>
                  <a:srgbClr val="EEECE1">
                    <a:shade val="90000"/>
                  </a:srgbClr>
                </a:solidFill>
              </a:rPr>
              <a:pPr/>
              <a:t>23-Apr-19</a:t>
            </a:fld>
            <a:endParaRPr lang="en-US">
              <a:solidFill>
                <a:srgbClr val="EEECE1">
                  <a:shade val="90000"/>
                </a:srgbClr>
              </a:solidFill>
            </a:endParaRPr>
          </a:p>
        </p:txBody>
      </p:sp>
      <p:sp>
        <p:nvSpPr>
          <p:cNvPr id="19" name="Footer Placeholder 18"/>
          <p:cNvSpPr>
            <a:spLocks noGrp="1"/>
          </p:cNvSpPr>
          <p:nvPr>
            <p:ph type="ftr" sz="quarter" idx="11"/>
          </p:nvPr>
        </p:nvSpPr>
        <p:spPr/>
        <p:txBody>
          <a:bodyPr/>
          <a:lstStyle/>
          <a:p>
            <a:endParaRPr lang="en-US">
              <a:solidFill>
                <a:srgbClr val="EEECE1">
                  <a:shade val="90000"/>
                </a:srgbClr>
              </a:solidFill>
            </a:endParaRPr>
          </a:p>
        </p:txBody>
      </p:sp>
      <p:sp>
        <p:nvSpPr>
          <p:cNvPr id="27" name="Slide Number Placeholder 26"/>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3067808750"/>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5308733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EEECE1">
                    <a:shade val="90000"/>
                  </a:srgbClr>
                </a:solidFill>
              </a:rPr>
              <a:pPr/>
              <a:t>23-Apr-19</a:t>
            </a:fld>
            <a:endParaRPr lang="en-US">
              <a:solidFill>
                <a:srgbClr val="EEECE1">
                  <a:shade val="90000"/>
                </a:srgbClr>
              </a:solidFill>
            </a:endParaRPr>
          </a:p>
        </p:txBody>
      </p:sp>
      <p:sp>
        <p:nvSpPr>
          <p:cNvPr id="5" name="Footer Placeholder 4"/>
          <p:cNvSpPr>
            <a:spLocks noGrp="1"/>
          </p:cNvSpPr>
          <p:nvPr>
            <p:ph type="ftr" sz="quarter" idx="11"/>
          </p:nvPr>
        </p:nvSpPr>
        <p:spPr/>
        <p:txBody>
          <a:bodyPr/>
          <a:lstStyle/>
          <a:p>
            <a:endParaRPr lang="en-US">
              <a:solidFill>
                <a:srgbClr val="EEECE1">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2335923279"/>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5711089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8" name="Footer Placeholder 7"/>
          <p:cNvSpPr>
            <a:spLocks noGrp="1"/>
          </p:cNvSpPr>
          <p:nvPr>
            <p:ph type="ftr" sz="quarter" idx="11"/>
          </p:nvPr>
        </p:nvSpPr>
        <p:spPr/>
        <p:txBody>
          <a:bodyPr/>
          <a:lstStyle/>
          <a:p>
            <a:endParaRPr lang="en-US">
              <a:solidFill>
                <a:srgbClr val="1F497D">
                  <a:shade val="90000"/>
                </a:srgbClr>
              </a:solidFill>
            </a:endParaRPr>
          </a:p>
        </p:txBody>
      </p:sp>
      <p:sp>
        <p:nvSpPr>
          <p:cNvPr id="9" name="Slide Number Placeholder 8"/>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654541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4" name="Footer Placeholder 3"/>
          <p:cNvSpPr>
            <a:spLocks noGrp="1"/>
          </p:cNvSpPr>
          <p:nvPr>
            <p:ph type="ftr" sz="quarter" idx="11"/>
          </p:nvPr>
        </p:nvSpPr>
        <p:spPr/>
        <p:txBody>
          <a:bodyPr/>
          <a:lstStyle/>
          <a:p>
            <a:endParaRPr lang="en-US">
              <a:solidFill>
                <a:srgbClr val="1F497D">
                  <a:shade val="90000"/>
                </a:srgbClr>
              </a:solidFill>
            </a:endParaRPr>
          </a:p>
        </p:txBody>
      </p:sp>
      <p:sp>
        <p:nvSpPr>
          <p:cNvPr id="5" name="Slide Number Placeholder 4"/>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995320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3" name="Footer Placeholder 2"/>
          <p:cNvSpPr>
            <a:spLocks noGrp="1"/>
          </p:cNvSpPr>
          <p:nvPr>
            <p:ph type="ftr" sz="quarter" idx="11"/>
          </p:nvPr>
        </p:nvSpPr>
        <p:spPr/>
        <p:txBody>
          <a:bodyPr/>
          <a:lstStyle/>
          <a:p>
            <a:endParaRPr lang="en-US">
              <a:solidFill>
                <a:srgbClr val="1F497D">
                  <a:shade val="90000"/>
                </a:srgbClr>
              </a:solidFill>
            </a:endParaRPr>
          </a:p>
        </p:txBody>
      </p:sp>
      <p:sp>
        <p:nvSpPr>
          <p:cNvPr id="4" name="Slide Number Placeholder 3"/>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088987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531538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pPr/>
              <a:t>23-Apr-19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0542415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8930006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26158125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39143405-233B-4C73-A1DF-96AE7199F46A}" type="datetimeFigureOut">
              <a:rPr lang="en-US" smtClean="0">
                <a:solidFill>
                  <a:srgbClr val="EEECE1">
                    <a:shade val="90000"/>
                  </a:srgbClr>
                </a:solidFill>
              </a:rPr>
              <a:pPr/>
              <a:t>23-Apr-19</a:t>
            </a:fld>
            <a:endParaRPr lang="en-US">
              <a:solidFill>
                <a:srgbClr val="EEECE1">
                  <a:shade val="90000"/>
                </a:srgbClr>
              </a:solidFill>
            </a:endParaRPr>
          </a:p>
        </p:txBody>
      </p:sp>
      <p:sp>
        <p:nvSpPr>
          <p:cNvPr id="19" name="Footer Placeholder 18"/>
          <p:cNvSpPr>
            <a:spLocks noGrp="1"/>
          </p:cNvSpPr>
          <p:nvPr>
            <p:ph type="ftr" sz="quarter" idx="11"/>
          </p:nvPr>
        </p:nvSpPr>
        <p:spPr/>
        <p:txBody>
          <a:bodyPr/>
          <a:lstStyle/>
          <a:p>
            <a:endParaRPr lang="en-US">
              <a:solidFill>
                <a:srgbClr val="EEECE1">
                  <a:shade val="90000"/>
                </a:srgbClr>
              </a:solidFill>
            </a:endParaRPr>
          </a:p>
        </p:txBody>
      </p:sp>
      <p:sp>
        <p:nvSpPr>
          <p:cNvPr id="27" name="Slide Number Placeholder 26"/>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2845387501"/>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9191150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EEECE1">
                    <a:shade val="90000"/>
                  </a:srgbClr>
                </a:solidFill>
              </a:rPr>
              <a:pPr/>
              <a:t>23-Apr-19</a:t>
            </a:fld>
            <a:endParaRPr lang="en-US">
              <a:solidFill>
                <a:srgbClr val="EEECE1">
                  <a:shade val="90000"/>
                </a:srgbClr>
              </a:solidFill>
            </a:endParaRPr>
          </a:p>
        </p:txBody>
      </p:sp>
      <p:sp>
        <p:nvSpPr>
          <p:cNvPr id="5" name="Footer Placeholder 4"/>
          <p:cNvSpPr>
            <a:spLocks noGrp="1"/>
          </p:cNvSpPr>
          <p:nvPr>
            <p:ph type="ftr" sz="quarter" idx="11"/>
          </p:nvPr>
        </p:nvSpPr>
        <p:spPr/>
        <p:txBody>
          <a:bodyPr/>
          <a:lstStyle/>
          <a:p>
            <a:endParaRPr lang="en-US">
              <a:solidFill>
                <a:srgbClr val="EEECE1">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EEECE1">
                    <a:shade val="90000"/>
                  </a:srgbClr>
                </a:solidFill>
              </a:rPr>
              <a:pPr/>
              <a:t>‹#›</a:t>
            </a:fld>
            <a:endParaRPr lang="en-US">
              <a:solidFill>
                <a:srgbClr val="EEECE1">
                  <a:shade val="90000"/>
                </a:srgbClr>
              </a:solidFill>
            </a:endParaRPr>
          </a:p>
        </p:txBody>
      </p:sp>
    </p:spTree>
    <p:extLst>
      <p:ext uri="{BB962C8B-B14F-4D97-AF65-F5344CB8AC3E}">
        <p14:creationId xmlns:p14="http://schemas.microsoft.com/office/powerpoint/2010/main" val="3066196763"/>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8123640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8" name="Footer Placeholder 7"/>
          <p:cNvSpPr>
            <a:spLocks noGrp="1"/>
          </p:cNvSpPr>
          <p:nvPr>
            <p:ph type="ftr" sz="quarter" idx="11"/>
          </p:nvPr>
        </p:nvSpPr>
        <p:spPr/>
        <p:txBody>
          <a:bodyPr/>
          <a:lstStyle/>
          <a:p>
            <a:endParaRPr lang="en-US">
              <a:solidFill>
                <a:srgbClr val="1F497D">
                  <a:shade val="90000"/>
                </a:srgbClr>
              </a:solidFill>
            </a:endParaRPr>
          </a:p>
        </p:txBody>
      </p:sp>
      <p:sp>
        <p:nvSpPr>
          <p:cNvPr id="9" name="Slide Number Placeholder 8"/>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4937657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4" name="Footer Placeholder 3"/>
          <p:cNvSpPr>
            <a:spLocks noGrp="1"/>
          </p:cNvSpPr>
          <p:nvPr>
            <p:ph type="ftr" sz="quarter" idx="11"/>
          </p:nvPr>
        </p:nvSpPr>
        <p:spPr/>
        <p:txBody>
          <a:bodyPr/>
          <a:lstStyle/>
          <a:p>
            <a:endParaRPr lang="en-US">
              <a:solidFill>
                <a:srgbClr val="1F497D">
                  <a:shade val="90000"/>
                </a:srgbClr>
              </a:solidFill>
            </a:endParaRPr>
          </a:p>
        </p:txBody>
      </p:sp>
      <p:sp>
        <p:nvSpPr>
          <p:cNvPr id="5" name="Slide Number Placeholder 4"/>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13096449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3" name="Footer Placeholder 2"/>
          <p:cNvSpPr>
            <a:spLocks noGrp="1"/>
          </p:cNvSpPr>
          <p:nvPr>
            <p:ph type="ftr" sz="quarter" idx="11"/>
          </p:nvPr>
        </p:nvSpPr>
        <p:spPr/>
        <p:txBody>
          <a:bodyPr/>
          <a:lstStyle/>
          <a:p>
            <a:endParaRPr lang="en-US">
              <a:solidFill>
                <a:srgbClr val="1F497D">
                  <a:shade val="90000"/>
                </a:srgbClr>
              </a:solidFill>
            </a:endParaRPr>
          </a:p>
        </p:txBody>
      </p:sp>
      <p:sp>
        <p:nvSpPr>
          <p:cNvPr id="4" name="Slide Number Placeholder 3"/>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172979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39143405-233B-4C73-A1DF-96AE7199F46A}" type="datetimeFigureOut">
              <a:rPr lang="en-US" smtClean="0"/>
              <a:pPr/>
              <a:t>23-Apr-19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EFE3CE-D35A-4659-8841-B7B32D0CC20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41160354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6" name="Footer Placeholder 5"/>
          <p:cNvSpPr>
            <a:spLocks noGrp="1"/>
          </p:cNvSpPr>
          <p:nvPr>
            <p:ph type="ftr" sz="quarter" idx="11"/>
          </p:nvPr>
        </p:nvSpPr>
        <p:spPr/>
        <p:txBody>
          <a:bodyPr/>
          <a:lstStyle/>
          <a:p>
            <a:endParaRPr lang="en-US">
              <a:solidFill>
                <a:srgbClr val="1F497D">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8385019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31559948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5" name="Footer Placeholder 4"/>
          <p:cNvSpPr>
            <a:spLocks noGrp="1"/>
          </p:cNvSpPr>
          <p:nvPr>
            <p:ph type="ftr" sz="quarter" idx="11"/>
          </p:nvPr>
        </p:nvSpPr>
        <p:spPr/>
        <p:txBody>
          <a:bodyPr/>
          <a:lstStyle/>
          <a:p>
            <a:endParaRPr lang="en-US">
              <a:solidFill>
                <a:srgbClr val="1F497D">
                  <a:shade val="90000"/>
                </a:srgbClr>
              </a:solidFill>
            </a:endParaRPr>
          </a:p>
        </p:txBody>
      </p:sp>
      <p:sp>
        <p:nvSpPr>
          <p:cNvPr id="6" name="Slide Number Placeholder 5"/>
          <p:cNvSpPr>
            <a:spLocks noGrp="1"/>
          </p:cNvSpPr>
          <p:nvPr>
            <p:ph type="sldNum" sz="quarter" idx="12"/>
          </p:nvPr>
        </p:nvSpPr>
        <p:spPr/>
        <p:txBody>
          <a:body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spTree>
    <p:extLst>
      <p:ext uri="{BB962C8B-B14F-4D97-AF65-F5344CB8AC3E}">
        <p14:creationId xmlns:p14="http://schemas.microsoft.com/office/powerpoint/2010/main" val="2624822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pPr/>
              <a:t>23-Apr-19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39143405-233B-4C73-A1DF-96AE7199F46A}" type="datetimeFigureOut">
              <a:rPr lang="en-US" smtClean="0"/>
              <a:pPr/>
              <a:t>23-Apr-19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39143405-233B-4C73-A1DF-96AE7199F46A}" type="datetimeFigureOut">
              <a:rPr lang="en-US" smtClean="0"/>
              <a:pPr/>
              <a:t>23-Apr-19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143405-233B-4C73-A1DF-96AE7199F46A}" type="datetimeFigureOut">
              <a:rPr lang="en-US" smtClean="0"/>
              <a:pPr/>
              <a:t>23-Apr-19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9143405-233B-4C73-A1DF-96AE7199F46A}" type="datetimeFigureOut">
              <a:rPr lang="en-US" smtClean="0"/>
              <a:pPr/>
              <a:t>23-Apr-19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EFE3CE-D35A-4659-8841-B7B32D0CC20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39143405-233B-4C73-A1DF-96AE7199F46A}" type="datetimeFigureOut">
              <a:rPr lang="en-US" smtClean="0"/>
              <a:pPr/>
              <a:t>23-Apr-19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C2EFE3CE-D35A-4659-8841-B7B32D0CC203}"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9143405-233B-4C73-A1DF-96AE7199F46A}" type="datetimeFigureOut">
              <a:rPr lang="en-US" smtClean="0"/>
              <a:pPr/>
              <a:t>23-Apr-19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2EFE3CE-D35A-4659-8841-B7B32D0CC203}"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solidFill>
                <a:srgbClr val="1F497D">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61465009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9143405-233B-4C73-A1DF-96AE7199F46A}" type="datetimeFigureOut">
              <a:rPr lang="en-US" smtClean="0">
                <a:solidFill>
                  <a:srgbClr val="1F497D">
                    <a:shade val="90000"/>
                  </a:srgbClr>
                </a:solidFill>
              </a:rPr>
              <a:pPr/>
              <a:t>23-Apr-19</a:t>
            </a:fld>
            <a:endParaRPr lang="en-US">
              <a:solidFill>
                <a:srgbClr val="1F497D">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solidFill>
                <a:srgbClr val="1F497D">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2EFE3CE-D35A-4659-8841-B7B32D0CC203}" type="slidenum">
              <a:rPr lang="en-US" smtClean="0">
                <a:solidFill>
                  <a:srgbClr val="1F497D">
                    <a:shade val="90000"/>
                  </a:srgbClr>
                </a:solidFill>
              </a:rPr>
              <a:pPr/>
              <a:t>‹#›</a:t>
            </a:fld>
            <a:endParaRPr lang="en-US">
              <a:solidFill>
                <a:srgbClr val="1F497D">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val="9345369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
            <a:ext cx="7851648" cy="1600200"/>
          </a:xfrm>
        </p:spPr>
        <p:txBody>
          <a:bodyPr>
            <a:normAutofit fontScale="90000"/>
          </a:bodyPr>
          <a:lstStyle/>
          <a:p>
            <a:pPr algn="ctr"/>
            <a:r>
              <a:rPr lang="en-US" dirty="0"/>
              <a:t>“A Geostrategy for Eurasia” </a:t>
            </a:r>
            <a:br>
              <a:rPr lang="en-US" dirty="0"/>
            </a:br>
            <a:r>
              <a:rPr lang="en-US" dirty="0"/>
              <a:t>Zbigniew Brzezinski </a:t>
            </a:r>
          </a:p>
        </p:txBody>
      </p:sp>
      <p:sp>
        <p:nvSpPr>
          <p:cNvPr id="3" name="Subtitle 2"/>
          <p:cNvSpPr>
            <a:spLocks noGrp="1"/>
          </p:cNvSpPr>
          <p:nvPr>
            <p:ph type="subTitle" idx="1"/>
          </p:nvPr>
        </p:nvSpPr>
        <p:spPr>
          <a:xfrm>
            <a:off x="533400" y="1981200"/>
            <a:ext cx="7854696" cy="4191000"/>
          </a:xfrm>
        </p:spPr>
        <p:txBody>
          <a:bodyPr>
            <a:noAutofit/>
          </a:bodyPr>
          <a:lstStyle/>
          <a:p>
            <a:pPr algn="just"/>
            <a:r>
              <a:rPr lang="en-US" sz="3200" dirty="0"/>
              <a:t>Eurasia is home to most of the world's politically assertive and dynamic states. All the historical pretenders to global power originated in Eurasia. </a:t>
            </a:r>
          </a:p>
          <a:p>
            <a:pPr algn="just"/>
            <a:r>
              <a:rPr lang="en-US" sz="3200" dirty="0"/>
              <a:t>Eurasia accounts for 75 percent of the world's population, 60 percent of its GNP, and 75 percent of its energy resources. </a:t>
            </a:r>
          </a:p>
          <a:p>
            <a:pPr algn="just"/>
            <a:r>
              <a:rPr lang="en-US" sz="3200" dirty="0"/>
              <a:t>(1997) </a:t>
            </a:r>
          </a:p>
        </p:txBody>
      </p:sp>
    </p:spTree>
    <p:extLst>
      <p:ext uri="{BB962C8B-B14F-4D97-AF65-F5344CB8AC3E}">
        <p14:creationId xmlns:p14="http://schemas.microsoft.com/office/powerpoint/2010/main" val="3302754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lnSpcReduction="10000"/>
          </a:bodyPr>
          <a:lstStyle/>
          <a:p>
            <a:pPr algn="l"/>
            <a:r>
              <a:rPr lang="en-US" sz="3200" u="sng" dirty="0"/>
              <a:t>REFOCUSING JAPAN'S ROLE</a:t>
            </a:r>
            <a:endParaRPr lang="en-US" sz="3200" u="sng" dirty="0">
              <a:latin typeface="Times New Roman" pitchFamily="18" charset="0"/>
              <a:cs typeface="Times New Roman" pitchFamily="18" charset="0"/>
            </a:endParaRPr>
          </a:p>
          <a:p>
            <a:pPr algn="l"/>
            <a:r>
              <a:rPr lang="en-US" sz="3200" u="sng" dirty="0"/>
              <a:t>TRANSCONTINENTAL SECURITY</a:t>
            </a:r>
          </a:p>
          <a:p>
            <a:pPr algn="l"/>
            <a:r>
              <a:rPr lang="en-US" sz="3200" dirty="0"/>
              <a:t>In the long term, Eurasia's stability would be enhanced by the emergence, perhaps early in the next century, of a trans-Eurasian security system. Such a transcontinental security arrangement might involve an expanded NATO, linked by cooperative security agreements with Russia, China, and Japan.</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3692195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5181600"/>
          </a:xfrm>
        </p:spPr>
        <p:txBody>
          <a:bodyPr>
            <a:normAutofit/>
          </a:bodyPr>
          <a:lstStyle/>
          <a:p>
            <a:pPr algn="just"/>
            <a:r>
              <a:rPr lang="en-US" sz="3200" dirty="0"/>
              <a:t>Defining the substance and institutionalizing the form of a trans-Eurasian security system could become the major architectural initiative of the next century. </a:t>
            </a:r>
          </a:p>
          <a:p>
            <a:pPr algn="just"/>
            <a:r>
              <a:rPr lang="en-US" sz="3200" dirty="0"/>
              <a:t>Geostrategic success in that venture would be a fitting legacy to America's role as the first and only global superpower.</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552057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371600"/>
            <a:ext cx="7851648" cy="2362200"/>
          </a:xfrm>
        </p:spPr>
        <p:txBody>
          <a:bodyPr>
            <a:normAutofit/>
          </a:bodyPr>
          <a:lstStyle/>
          <a:p>
            <a:pPr algn="ctr"/>
            <a:r>
              <a:rPr lang="en-US" sz="9600" dirty="0">
                <a:solidFill>
                  <a:srgbClr val="FFFF00"/>
                </a:solidFill>
                <a:latin typeface="Times New Roman" pitchFamily="18" charset="0"/>
                <a:cs typeface="Times New Roman" pitchFamily="18" charset="0"/>
              </a:rPr>
              <a:t>Q &amp; 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7851648" cy="914400"/>
          </a:xfrm>
        </p:spPr>
        <p:txBody>
          <a:bodyPr>
            <a:normAutofit/>
          </a:bodyPr>
          <a:lstStyle/>
          <a:p>
            <a:pPr algn="l"/>
            <a:r>
              <a:rPr lang="en-US" sz="3600" dirty="0">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676400"/>
            <a:ext cx="7854696" cy="4648200"/>
          </a:xfrm>
        </p:spPr>
        <p:txBody>
          <a:bodyPr>
            <a:normAutofit lnSpcReduction="10000"/>
          </a:bodyPr>
          <a:lstStyle/>
          <a:p>
            <a:pPr algn="just"/>
            <a:r>
              <a:rPr lang="en-US" sz="3200" dirty="0"/>
              <a:t>EVER SINCE THE CONTINENTS started interacting politically, some five hundred years ago, Eurasia has been the center of world power. (Grand chessboard)</a:t>
            </a:r>
          </a:p>
          <a:p>
            <a:pPr algn="just"/>
            <a:r>
              <a:rPr lang="en-US" sz="3200" b="1" u="sng" dirty="0"/>
              <a:t>“Eurasia is the center of the world that he who controls Eurasia control the world” </a:t>
            </a:r>
          </a:p>
          <a:p>
            <a:pPr algn="just"/>
            <a:r>
              <a:rPr lang="en-US" sz="3200" dirty="0"/>
              <a:t>Geostrategy—the strategic management of geopolitical interests. </a:t>
            </a:r>
          </a:p>
          <a:p>
            <a:pPr algn="just"/>
            <a:endParaRPr lang="en-US" sz="3200" dirty="0"/>
          </a:p>
          <a:p>
            <a:pPr algn="just"/>
            <a:endParaRPr lang="en-US" sz="32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7851648" cy="914400"/>
          </a:xfrm>
        </p:spPr>
        <p:txBody>
          <a:bodyPr>
            <a:normAutofit/>
          </a:bodyPr>
          <a:lstStyle/>
          <a:p>
            <a:pPr algn="l"/>
            <a:r>
              <a:rPr lang="en-US" sz="3600" dirty="0">
                <a:latin typeface="Times New Roman" pitchFamily="18" charset="0"/>
                <a:cs typeface="Times New Roman" pitchFamily="18" charset="0"/>
              </a:rPr>
              <a:t>Continue…</a:t>
            </a:r>
          </a:p>
        </p:txBody>
      </p:sp>
      <p:sp>
        <p:nvSpPr>
          <p:cNvPr id="3" name="Subtitle 2"/>
          <p:cNvSpPr>
            <a:spLocks noGrp="1"/>
          </p:cNvSpPr>
          <p:nvPr>
            <p:ph type="subTitle" idx="1"/>
          </p:nvPr>
        </p:nvSpPr>
        <p:spPr>
          <a:xfrm>
            <a:off x="533400" y="1676400"/>
            <a:ext cx="7854696" cy="4648200"/>
          </a:xfrm>
        </p:spPr>
        <p:txBody>
          <a:bodyPr>
            <a:normAutofit lnSpcReduction="10000"/>
          </a:bodyPr>
          <a:lstStyle/>
          <a:p>
            <a:pPr algn="just"/>
            <a:r>
              <a:rPr lang="en-US" sz="3200" u="sng" dirty="0"/>
              <a:t>Eurasia is the world's axial supercontinent</a:t>
            </a:r>
            <a:r>
              <a:rPr lang="en-US" sz="3200" dirty="0"/>
              <a:t>. </a:t>
            </a:r>
          </a:p>
          <a:p>
            <a:pPr algn="just"/>
            <a:r>
              <a:rPr lang="en-US" sz="3200" dirty="0"/>
              <a:t>A power that dominated Eurasia would exercise decisive influence over two of the world's three most economically productive regions, Western Europe and East Asia. </a:t>
            </a:r>
            <a:r>
              <a:rPr lang="en-US" sz="3200" dirty="0">
                <a:latin typeface="Times New Roman" pitchFamily="18" charset="0"/>
                <a:cs typeface="Times New Roman" pitchFamily="18" charset="0"/>
              </a:rPr>
              <a:t> </a:t>
            </a:r>
          </a:p>
          <a:p>
            <a:pPr algn="just"/>
            <a:r>
              <a:rPr lang="en-US" sz="3200" dirty="0"/>
              <a:t>A glance at the map also suggests that a country dominant in Eurasia would almost automatically control the Middle East and Africa.</a:t>
            </a:r>
            <a:r>
              <a:rPr lang="en-US" sz="3200" dirty="0">
                <a:latin typeface="Times New Roman" pitchFamily="18" charset="0"/>
                <a:cs typeface="Times New Roman" pitchFamily="18" charset="0"/>
              </a:rPr>
              <a:t> </a:t>
            </a:r>
          </a:p>
        </p:txBody>
      </p:sp>
    </p:spTree>
    <p:extLst>
      <p:ext uri="{BB962C8B-B14F-4D97-AF65-F5344CB8AC3E}">
        <p14:creationId xmlns:p14="http://schemas.microsoft.com/office/powerpoint/2010/main" val="2241474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851648" cy="9906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600200"/>
            <a:ext cx="7854696" cy="4724400"/>
          </a:xfrm>
        </p:spPr>
        <p:txBody>
          <a:bodyPr>
            <a:normAutofit/>
          </a:bodyPr>
          <a:lstStyle/>
          <a:p>
            <a:pPr algn="just"/>
            <a:r>
              <a:rPr lang="en-US" sz="3200" dirty="0"/>
              <a:t>With Eurasia now serving as the decisive geopolitical chessboard, it no longer suffices to fashion one policy for Europe and another for Asia.</a:t>
            </a:r>
          </a:p>
          <a:p>
            <a:pPr algn="just"/>
            <a:r>
              <a:rPr lang="en-US" sz="3200" dirty="0"/>
              <a:t>What happens with the distribution of power on the Eurasian landmass will be of decisive importance to America's global primacy and historical legacy. </a:t>
            </a:r>
          </a:p>
          <a:p>
            <a:pPr algn="just"/>
            <a:r>
              <a:rPr lang="en-US" sz="3200" dirty="0"/>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851648" cy="9906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5029200"/>
          </a:xfrm>
        </p:spPr>
        <p:txBody>
          <a:bodyPr>
            <a:normAutofit lnSpcReduction="10000"/>
          </a:bodyPr>
          <a:lstStyle/>
          <a:p>
            <a:pPr algn="just"/>
            <a:r>
              <a:rPr lang="en-US" sz="3200" u="sng" dirty="0"/>
              <a:t>THE INDISPENSABLE POWER</a:t>
            </a:r>
          </a:p>
          <a:p>
            <a:pPr algn="just"/>
            <a:r>
              <a:rPr lang="en-US" sz="3200" dirty="0"/>
              <a:t>No state is likely to match the United States in the four key dimensions of power -- military, economic, technological, and cultural -- that confer global political clout. Short of American abdication, the only real alternative to American leadership is international anarchy. President Clinton is correct when he says America has become the world's "indispensable nation."</a:t>
            </a:r>
            <a:endParaRPr lang="en-US" sz="3200"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57200"/>
            <a:ext cx="7851648" cy="9906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600200"/>
            <a:ext cx="7854696" cy="5257800"/>
          </a:xfrm>
        </p:spPr>
        <p:txBody>
          <a:bodyPr>
            <a:normAutofit/>
          </a:bodyPr>
          <a:lstStyle/>
          <a:p>
            <a:pPr algn="just"/>
            <a:r>
              <a:rPr lang="en-US" sz="3200" u="sng" dirty="0"/>
              <a:t>In a volatile Eurasia</a:t>
            </a:r>
            <a:r>
              <a:rPr lang="en-US" sz="3200" dirty="0"/>
              <a:t>, the immediate task is to ensure that no state or combination of states gains the ability to expel the United States or even diminish its decisive role. </a:t>
            </a:r>
          </a:p>
          <a:p>
            <a:pPr algn="just"/>
            <a:r>
              <a:rPr lang="en-US" sz="3200" dirty="0"/>
              <a:t>However, the promotion of a stable transcontinental balance should not be viewed as an end in itself, only as a means toward shaping genuine strategic partnerships in the key regions of Eurasia.</a:t>
            </a:r>
            <a:endParaRPr lang="en-US" sz="32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914400"/>
          </a:xfrm>
        </p:spPr>
        <p:txBody>
          <a:bodyPr>
            <a:normAutofit/>
          </a:bodyPr>
          <a:lstStyle/>
          <a:p>
            <a:pPr algn="l"/>
            <a:r>
              <a:rPr lang="en-US" sz="3600" dirty="0">
                <a:latin typeface="Times New Roman" pitchFamily="18" charset="0"/>
                <a:cs typeface="Times New Roman" pitchFamily="18" charset="0"/>
              </a:rPr>
              <a:t>Continue…</a:t>
            </a:r>
            <a:endParaRPr lang="en-US" sz="3600" dirty="0">
              <a:solidFill>
                <a:srgbClr val="FFFF00"/>
              </a:solidFill>
              <a:latin typeface="Times New Roman" pitchFamily="18" charset="0"/>
              <a:cs typeface="Times New Roman" pitchFamily="18" charset="0"/>
            </a:endParaRPr>
          </a:p>
        </p:txBody>
      </p:sp>
      <p:sp>
        <p:nvSpPr>
          <p:cNvPr id="3" name="Subtitle 2"/>
          <p:cNvSpPr>
            <a:spLocks noGrp="1"/>
          </p:cNvSpPr>
          <p:nvPr>
            <p:ph type="subTitle" idx="1"/>
          </p:nvPr>
        </p:nvSpPr>
        <p:spPr>
          <a:xfrm>
            <a:off x="533400" y="1066800"/>
            <a:ext cx="7854696" cy="5791200"/>
          </a:xfrm>
        </p:spPr>
        <p:txBody>
          <a:bodyPr>
            <a:normAutofit/>
          </a:bodyPr>
          <a:lstStyle/>
          <a:p>
            <a:pPr algn="just"/>
            <a:r>
              <a:rPr lang="en-US" sz="3200" u="sng" dirty="0"/>
              <a:t>THE DEMOCRATIC BRIDGEHEAD</a:t>
            </a:r>
          </a:p>
          <a:p>
            <a:pPr algn="just"/>
            <a:r>
              <a:rPr lang="en-US" sz="3200" dirty="0"/>
              <a:t>Europe is America's essential geopolitical bridgehead in Eurasia.</a:t>
            </a:r>
          </a:p>
          <a:p>
            <a:pPr algn="just"/>
            <a:r>
              <a:rPr lang="en-US" sz="3200" dirty="0">
                <a:latin typeface="Times New Roman" pitchFamily="18" charset="0"/>
                <a:cs typeface="Times New Roman" pitchFamily="18" charset="0"/>
              </a:rPr>
              <a:t>Wider Europe and enlargement of NATO… </a:t>
            </a:r>
          </a:p>
          <a:p>
            <a:pPr algn="just"/>
            <a:endParaRPr lang="en-US" sz="3200"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851648" cy="9144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524000"/>
            <a:ext cx="7854696" cy="4724400"/>
          </a:xfrm>
        </p:spPr>
        <p:txBody>
          <a:bodyPr>
            <a:normAutofit/>
          </a:bodyPr>
          <a:lstStyle/>
          <a:p>
            <a:pPr algn="just"/>
            <a:r>
              <a:rPr lang="en-US" sz="3200" dirty="0"/>
              <a:t>RUSSIA'S HISTORIC TASK</a:t>
            </a:r>
          </a:p>
          <a:p>
            <a:pPr algn="just"/>
            <a:endParaRPr lang="en-US" sz="3200" dirty="0"/>
          </a:p>
          <a:p>
            <a:pPr algn="just"/>
            <a:r>
              <a:rPr lang="en-US" sz="3200" u="sng" dirty="0"/>
              <a:t>EURASIA'S VOLATILE SOUTH</a:t>
            </a:r>
          </a:p>
          <a:p>
            <a:pPr algn="just"/>
            <a:r>
              <a:rPr lang="en-US" sz="3200" dirty="0"/>
              <a:t>To promote a stable southern Caucasus and Central Asia, America must be careful not to alienate Turkey, while exploring whether an improvement in U.S.-Iranian relations is feasible.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066800"/>
          </a:xfrm>
        </p:spPr>
        <p:txBody>
          <a:bodyPr>
            <a:normAutofit/>
          </a:bodyPr>
          <a:lstStyle/>
          <a:p>
            <a:pPr algn="l"/>
            <a:r>
              <a:rPr lang="en-US" sz="3600" dirty="0">
                <a:latin typeface="Times New Roman" pitchFamily="18" charset="0"/>
                <a:cs typeface="Times New Roman" pitchFamily="18" charset="0"/>
              </a:rPr>
              <a:t>Continue…</a:t>
            </a:r>
            <a:endParaRPr lang="en-US" sz="3600" dirty="0"/>
          </a:p>
        </p:txBody>
      </p:sp>
      <p:sp>
        <p:nvSpPr>
          <p:cNvPr id="3" name="Subtitle 2"/>
          <p:cNvSpPr>
            <a:spLocks noGrp="1"/>
          </p:cNvSpPr>
          <p:nvPr>
            <p:ph type="subTitle" idx="1"/>
          </p:nvPr>
        </p:nvSpPr>
        <p:spPr>
          <a:xfrm>
            <a:off x="533400" y="1447800"/>
            <a:ext cx="7854696" cy="4876800"/>
          </a:xfrm>
        </p:spPr>
        <p:txBody>
          <a:bodyPr>
            <a:normAutofit/>
          </a:bodyPr>
          <a:lstStyle/>
          <a:p>
            <a:pPr algn="l"/>
            <a:r>
              <a:rPr lang="en-US" sz="3200" u="sng" dirty="0"/>
              <a:t>CHINA AS THE EASTERN ANCHOR</a:t>
            </a:r>
          </a:p>
          <a:p>
            <a:pPr algn="l"/>
            <a:r>
              <a:rPr lang="en-US" sz="3200" dirty="0"/>
              <a:t>There will be no stable equilibrium of power in Eurasia without a deepening strategic understanding between America and China and a clearer definition of Japan's emerging role.</a:t>
            </a:r>
          </a:p>
          <a:p>
            <a:pPr algn="l"/>
            <a:r>
              <a:rPr lang="en-US" sz="3200" dirty="0"/>
              <a:t>The bottom line is that America and China need each other in Eurasia.</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72412598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2_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529</TotalTime>
  <Words>582</Words>
  <Application>Microsoft Office PowerPoint</Application>
  <PresentationFormat>On-screen Show (4:3)</PresentationFormat>
  <Paragraphs>43</Paragraphs>
  <Slides>12</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Calibri</vt:lpstr>
      <vt:lpstr>Constantia</vt:lpstr>
      <vt:lpstr>Times New Roman</vt:lpstr>
      <vt:lpstr>Wingdings 2</vt:lpstr>
      <vt:lpstr>Flow</vt:lpstr>
      <vt:lpstr>1_Flow</vt:lpstr>
      <vt:lpstr>2_Flow</vt:lpstr>
      <vt:lpstr>“A Geostrategy for Eurasia”  Zbigniew Brzezinski </vt:lpstr>
      <vt:lpstr>Continue…</vt:lpstr>
      <vt:lpstr>Continue…</vt:lpstr>
      <vt:lpstr>Continue…</vt:lpstr>
      <vt:lpstr>Continue…</vt:lpstr>
      <vt:lpstr>Continue…</vt:lpstr>
      <vt:lpstr>Continue…</vt:lpstr>
      <vt:lpstr>Continue…</vt:lpstr>
      <vt:lpstr>Continue…</vt:lpstr>
      <vt:lpstr>Continue…</vt:lpstr>
      <vt:lpstr>Continue…</vt:lpstr>
      <vt:lpstr>Q &amp;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BIMCS</dc:creator>
  <cp:lastModifiedBy>Irfan</cp:lastModifiedBy>
  <cp:revision>239</cp:revision>
  <dcterms:created xsi:type="dcterms:W3CDTF">2010-05-03T19:11:55Z</dcterms:created>
  <dcterms:modified xsi:type="dcterms:W3CDTF">2019-04-23T08:03:31Z</dcterms:modified>
</cp:coreProperties>
</file>