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sldIdLst>
    <p:sldId id="271" r:id="rId4"/>
    <p:sldId id="258" r:id="rId5"/>
    <p:sldId id="259" r:id="rId6"/>
    <p:sldId id="261" r:id="rId7"/>
    <p:sldId id="262" r:id="rId8"/>
    <p:sldId id="263" r:id="rId9"/>
    <p:sldId id="264" r:id="rId10"/>
    <p:sldId id="278" r:id="rId11"/>
    <p:sldId id="276" r:id="rId12"/>
    <p:sldId id="274" r:id="rId13"/>
    <p:sldId id="277"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pPr/>
              <a:t>09-Apr-19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09-Apr-19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09-Apr-19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09-Apr-19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7808750"/>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30873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09-Apr-19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33592327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71108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654541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995320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088987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5315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09-Apr-19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0542415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8930006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158125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09-Apr-19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84538750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919115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09-Apr-19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619676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8123640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937657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3096449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72979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pPr/>
              <a:t>09-Apr-19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116035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838501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559948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24822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09-Apr-19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pPr/>
              <a:t>09-Apr-19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pPr/>
              <a:t>09-Apr-19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pPr/>
              <a:t>09-Apr-19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09-Apr-19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pPr/>
              <a:t>09-Apr-19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pPr/>
              <a:t>09-Apr-19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6146500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09-Apr-19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9345369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851648" cy="1295400"/>
          </a:xfrm>
        </p:spPr>
        <p:txBody>
          <a:bodyPr/>
          <a:lstStyle/>
          <a:p>
            <a:pPr algn="ctr"/>
            <a:r>
              <a:rPr lang="en-US" dirty="0">
                <a:solidFill>
                  <a:srgbClr val="FFFF00"/>
                </a:solidFill>
                <a:latin typeface="Times New Roman" pitchFamily="18" charset="0"/>
                <a:cs typeface="Times New Roman" pitchFamily="18" charset="0"/>
              </a:rPr>
              <a:t>Geo-Economics </a:t>
            </a:r>
            <a:endParaRPr lang="en-US" dirty="0"/>
          </a:p>
        </p:txBody>
      </p:sp>
      <p:sp>
        <p:nvSpPr>
          <p:cNvPr id="3" name="Subtitle 2"/>
          <p:cNvSpPr>
            <a:spLocks noGrp="1"/>
          </p:cNvSpPr>
          <p:nvPr>
            <p:ph type="subTitle" idx="1"/>
          </p:nvPr>
        </p:nvSpPr>
        <p:spPr>
          <a:xfrm>
            <a:off x="533400" y="1828800"/>
            <a:ext cx="7854696" cy="4343400"/>
          </a:xfrm>
        </p:spPr>
        <p:txBody>
          <a:bodyPr>
            <a:noAutofit/>
          </a:bodyPr>
          <a:lstStyle/>
          <a:p>
            <a:pPr algn="just"/>
            <a:r>
              <a:rPr lang="en-US" sz="3200" b="1" dirty="0"/>
              <a:t>“From Geopolitics to Geo-Economics:</a:t>
            </a:r>
          </a:p>
          <a:p>
            <a:pPr algn="just"/>
            <a:r>
              <a:rPr lang="en-US" sz="3200" b="1" dirty="0"/>
              <a:t>Logic of Conflict, Grammar of Commerce”.</a:t>
            </a:r>
          </a:p>
          <a:p>
            <a:pPr algn="just"/>
            <a:endParaRPr lang="en-US" sz="3200" b="1" dirty="0"/>
          </a:p>
          <a:p>
            <a:pPr algn="just"/>
            <a:r>
              <a:rPr lang="en-US" sz="3200" b="1" dirty="0"/>
              <a:t>The National Interest (1990)</a:t>
            </a:r>
          </a:p>
          <a:p>
            <a:pPr algn="just"/>
            <a:endParaRPr lang="en-US" sz="3200" b="1" dirty="0"/>
          </a:p>
          <a:p>
            <a:pPr algn="just"/>
            <a:r>
              <a:rPr lang="en-US" sz="3200" b="1" dirty="0"/>
              <a:t>EDWARD N.LUTTWAK</a:t>
            </a:r>
            <a:endParaRPr lang="en-US" sz="3200" dirty="0"/>
          </a:p>
          <a:p>
            <a:pPr algn="just"/>
            <a:endParaRPr lang="en-US" sz="3200" dirty="0"/>
          </a:p>
          <a:p>
            <a:pPr algn="just"/>
            <a:endParaRPr lang="en-US" sz="3200" dirty="0"/>
          </a:p>
          <a:p>
            <a:pPr algn="just"/>
            <a:endParaRPr lang="en-US" sz="3200" dirty="0"/>
          </a:p>
        </p:txBody>
      </p:sp>
    </p:spTree>
    <p:extLst>
      <p:ext uri="{BB962C8B-B14F-4D97-AF65-F5344CB8AC3E}">
        <p14:creationId xmlns:p14="http://schemas.microsoft.com/office/powerpoint/2010/main" val="3302754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just"/>
            <a:r>
              <a:rPr lang="en-US" sz="3200" dirty="0"/>
              <a:t>The states are subject to the internal  impulses of their own bureaucracies, whose officials compete to achieve whatever goals define bureaucratic success, including goals in the international economic arena that may as easily be conflictual as competitive or cooperative.</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552057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just"/>
            <a:r>
              <a:rPr lang="en-US" sz="3200" dirty="0"/>
              <a:t>Actually much more than that is happening: </a:t>
            </a:r>
            <a:r>
              <a:rPr lang="en-US" sz="3200" i="1" dirty="0"/>
              <a:t>As </a:t>
            </a:r>
          </a:p>
          <a:p>
            <a:pPr algn="just"/>
            <a:r>
              <a:rPr lang="en-US" sz="3200" i="1" dirty="0"/>
              <a:t>bureaucracies writ large, states are themselves impelled by the bureaucratic urges of role preservation and role-enhancement to acquire a “geo-economic” substitute for their decaying geopolitical role.</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593844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362200"/>
          </a:xfrm>
        </p:spPr>
        <p:txBody>
          <a:bodyPr>
            <a:normAutofit/>
          </a:bodyPr>
          <a:lstStyle/>
          <a:p>
            <a:pPr algn="ctr"/>
            <a:r>
              <a:rPr lang="en-US" sz="9600" dirty="0">
                <a:solidFill>
                  <a:srgbClr val="FFFF00"/>
                </a:solidFill>
                <a:latin typeface="Times New Roman" pitchFamily="18" charset="0"/>
                <a:cs typeface="Times New Roman" pitchFamily="18" charset="0"/>
              </a:rPr>
              <a:t>Q &amp; 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76400"/>
            <a:ext cx="7854696" cy="4648200"/>
          </a:xfrm>
        </p:spPr>
        <p:txBody>
          <a:bodyPr>
            <a:normAutofit/>
          </a:bodyPr>
          <a:lstStyle/>
          <a:p>
            <a:pPr algn="just"/>
            <a:r>
              <a:rPr lang="en-US" sz="3200" dirty="0"/>
              <a:t>Except for those unfortunate parts of the world where armed confrontations or civil strife persist for purely regional or internal reasons, </a:t>
            </a:r>
          </a:p>
          <a:p>
            <a:pPr algn="just"/>
            <a:r>
              <a:rPr lang="en-US" sz="3200" u="sng" dirty="0"/>
              <a:t>the waning of the Cold War is steadily reducing the importance of military power in world affairs</a:t>
            </a:r>
            <a:endParaRPr lang="en-US" sz="3200" u="sng"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4724400"/>
          </a:xfrm>
        </p:spPr>
        <p:txBody>
          <a:bodyPr>
            <a:normAutofit/>
          </a:bodyPr>
          <a:lstStyle/>
          <a:p>
            <a:pPr algn="just"/>
            <a:r>
              <a:rPr lang="en-US" sz="3200" u="sng" dirty="0"/>
              <a:t>Everyone, it appears, now agrees that the methods of commerce are displacing military methods—with </a:t>
            </a:r>
            <a:r>
              <a:rPr lang="en-US" sz="3200" dirty="0"/>
              <a:t>disposable capital in lieu of firepower, civilian innovation in lieu of military technical advancement, and market penetration in lieu of garrisons and bases. </a:t>
            </a:r>
          </a:p>
          <a:p>
            <a:pPr algn="just"/>
            <a:r>
              <a:rPr lang="en-US" sz="3200" dirty="0"/>
              <a:t>But these are all tools, not purposes; what purposes will they serve?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76400"/>
            <a:ext cx="7854696" cy="4648200"/>
          </a:xfrm>
        </p:spPr>
        <p:txBody>
          <a:bodyPr>
            <a:normAutofit/>
          </a:bodyPr>
          <a:lstStyle/>
          <a:p>
            <a:pPr algn="l"/>
            <a:r>
              <a:rPr lang="en-US" sz="3200" dirty="0"/>
              <a:t>If the players left in the field by the waning importance of military power were purely economic entities—labor-sellers, entrepreneurs, corporations—then </a:t>
            </a:r>
          </a:p>
          <a:p>
            <a:pPr algn="l"/>
            <a:r>
              <a:rPr lang="en-US" sz="3200" dirty="0"/>
              <a:t>only the logic of commerce would govern world affairs. </a:t>
            </a:r>
            <a:endParaRPr lang="en-US" sz="32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5257800"/>
          </a:xfrm>
        </p:spPr>
        <p:txBody>
          <a:bodyPr>
            <a:normAutofit/>
          </a:bodyPr>
          <a:lstStyle/>
          <a:p>
            <a:pPr algn="just"/>
            <a:r>
              <a:rPr lang="en-US" sz="3200" dirty="0"/>
              <a:t>Instead of World Politics, the intersecting web of power relationships on the international scene, we would simply have World Business, a myriad economic interactions spanning the globe</a:t>
            </a:r>
            <a:r>
              <a:rPr lang="en-US" sz="3200" dirty="0">
                <a:latin typeface="Times New Roman" pitchFamily="18" charset="0"/>
                <a:cs typeface="Times New Roman" pitchFamily="18" charset="0"/>
              </a:rPr>
              <a:t>.</a:t>
            </a:r>
          </a:p>
          <a:p>
            <a:pPr algn="just"/>
            <a:endParaRPr lang="en-US" sz="32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143000"/>
          </a:xfrm>
        </p:spPr>
        <p:txBody>
          <a:bodyPr>
            <a:normAutofit/>
          </a:bodyPr>
          <a:lstStyle/>
          <a:p>
            <a:pPr algn="l"/>
            <a:r>
              <a:rPr lang="en-US" sz="3600" dirty="0">
                <a:latin typeface="Times New Roman" pitchFamily="18" charset="0"/>
                <a:cs typeface="Times New Roman" pitchFamily="18" charset="0"/>
              </a:rPr>
              <a:t>Continue…</a:t>
            </a:r>
            <a:endParaRPr lang="en-US" sz="3600" dirty="0">
              <a:solidFill>
                <a:srgbClr val="FFFF00"/>
              </a:solidFill>
              <a:latin typeface="Times New Roman" pitchFamily="18" charset="0"/>
              <a:cs typeface="Times New Roman" pitchFamily="18" charset="0"/>
            </a:endParaRPr>
          </a:p>
        </p:txBody>
      </p:sp>
      <p:sp>
        <p:nvSpPr>
          <p:cNvPr id="3" name="Subtitle 2"/>
          <p:cNvSpPr>
            <a:spLocks noGrp="1"/>
          </p:cNvSpPr>
          <p:nvPr>
            <p:ph type="subTitle" idx="1"/>
          </p:nvPr>
        </p:nvSpPr>
        <p:spPr>
          <a:xfrm>
            <a:off x="533400" y="1447800"/>
            <a:ext cx="7854696" cy="5410200"/>
          </a:xfrm>
        </p:spPr>
        <p:txBody>
          <a:bodyPr>
            <a:normAutofit/>
          </a:bodyPr>
          <a:lstStyle/>
          <a:p>
            <a:pPr algn="just"/>
            <a:r>
              <a:rPr lang="en-US" sz="3200" dirty="0"/>
              <a:t>In some cases, the logic of commerce would result in fierce competition. </a:t>
            </a:r>
          </a:p>
          <a:p>
            <a:pPr algn="just"/>
            <a:r>
              <a:rPr lang="en-US" sz="3200" dirty="0"/>
              <a:t>In others, the same logic would lead to alliances between economic entities in any location to capitalize ventures, vertically integrate, horizontally co-develop, co-produce or co-market goods and services. </a:t>
            </a:r>
            <a:endParaRPr lang="en-US" sz="32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144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524000"/>
            <a:ext cx="7854696" cy="4724400"/>
          </a:xfrm>
        </p:spPr>
        <p:txBody>
          <a:bodyPr>
            <a:normAutofit/>
          </a:bodyPr>
          <a:lstStyle/>
          <a:p>
            <a:pPr algn="just"/>
            <a:r>
              <a:rPr lang="en-US" sz="3200" dirty="0"/>
              <a:t>If that were to happen, not only military methods but the logic of conflict itself—which is adversarial, zero-sum, and paradoxical—would be displaced.</a:t>
            </a:r>
          </a:p>
          <a:p>
            <a:pPr algn="just"/>
            <a:r>
              <a:rPr lang="en-US" sz="3200" dirty="0"/>
              <a:t> This, or something very much like it, is in fact what many seem to have in mind when they speak of a new global interdependence and its beneficial consequences. </a:t>
            </a:r>
            <a:endParaRPr lang="en-US" sz="32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l"/>
            <a:r>
              <a:rPr lang="en-US" sz="3200" u="sng" dirty="0"/>
              <a:t>The logic of conflict is </a:t>
            </a:r>
            <a:r>
              <a:rPr lang="en-US" sz="3200" dirty="0"/>
              <a:t>"zero-sum" since the gain of one side is the loss of the other, and vice versa</a:t>
            </a:r>
          </a:p>
          <a:p>
            <a:pPr algn="l"/>
            <a:r>
              <a:rPr lang="en-US" sz="3200" u="sng" dirty="0"/>
              <a:t>Geopolitical realities of the 1990s…. </a:t>
            </a:r>
          </a:p>
          <a:p>
            <a:pPr algn="l"/>
            <a:r>
              <a:rPr lang="en-US" sz="3200" dirty="0"/>
              <a:t>World Politics is still not about to give way to World Business, i.e. the free interaction of commerce governed only by its own nonterritorial logic. </a:t>
            </a:r>
          </a:p>
          <a:p>
            <a:pPr algn="l"/>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530562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fontScale="92500" lnSpcReduction="10000"/>
          </a:bodyPr>
          <a:lstStyle/>
          <a:p>
            <a:pPr algn="l"/>
            <a:r>
              <a:rPr lang="en-US" sz="3200" dirty="0"/>
              <a:t>Instead, what is going to happen—and what we are already witnessing—is a much less complete transformation of state action represented by the emergence of “Geo-economics.” </a:t>
            </a:r>
          </a:p>
          <a:p>
            <a:pPr algn="l"/>
            <a:r>
              <a:rPr lang="en-US" sz="3200" dirty="0"/>
              <a:t>This </a:t>
            </a:r>
            <a:r>
              <a:rPr lang="en-US" sz="3500" dirty="0"/>
              <a:t>neologism (A newly coined word or expression.)is the best term </a:t>
            </a:r>
            <a:r>
              <a:rPr lang="en-US" sz="3200" dirty="0"/>
              <a:t>I can think of to describe the admixture of the logic of conflict with the methods of commerce—or, as Clausewitz would have written, the logic of war in the grammar of commerce.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692195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546</TotalTime>
  <Words>548</Words>
  <Application>Microsoft Office PowerPoint</Application>
  <PresentationFormat>On-screen Show (4:3)</PresentationFormat>
  <Paragraphs>38</Paragraphs>
  <Slides>12</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Calibri</vt:lpstr>
      <vt:lpstr>Constantia</vt:lpstr>
      <vt:lpstr>Times New Roman</vt:lpstr>
      <vt:lpstr>Wingdings 2</vt:lpstr>
      <vt:lpstr>Flow</vt:lpstr>
      <vt:lpstr>1_Flow</vt:lpstr>
      <vt:lpstr>2_Flow</vt:lpstr>
      <vt:lpstr>Geo-Economics </vt:lpstr>
      <vt:lpstr>Continue…</vt:lpstr>
      <vt:lpstr>Continue…</vt:lpstr>
      <vt:lpstr>Continue…</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BIMCS</dc:creator>
  <cp:lastModifiedBy>Irfan</cp:lastModifiedBy>
  <cp:revision>187</cp:revision>
  <dcterms:created xsi:type="dcterms:W3CDTF">2010-05-03T19:11:55Z</dcterms:created>
  <dcterms:modified xsi:type="dcterms:W3CDTF">2019-04-09T08:09:43Z</dcterms:modified>
</cp:coreProperties>
</file>