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5" r:id="rId4"/>
    <p:sldId id="267" r:id="rId5"/>
    <p:sldId id="268" r:id="rId6"/>
    <p:sldId id="269" r:id="rId7"/>
    <p:sldId id="271" r:id="rId8"/>
    <p:sldId id="272" r:id="rId9"/>
    <p:sldId id="270" r:id="rId10"/>
    <p:sldId id="273" r:id="rId11"/>
    <p:sldId id="274" r:id="rId12"/>
    <p:sldId id="275" r:id="rId13"/>
    <p:sldId id="276" r:id="rId14"/>
    <p:sldId id="277" r:id="rId15"/>
    <p:sldId id="278" r:id="rId16"/>
    <p:sldId id="279" r:id="rId17"/>
    <p:sldId id="280" r:id="rId18"/>
    <p:sldId id="281"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94" autoAdjust="0"/>
    <p:restoredTop sz="94660"/>
  </p:normalViewPr>
  <p:slideViewPr>
    <p:cSldViewPr snapToGrid="0">
      <p:cViewPr varScale="1">
        <p:scale>
          <a:sx n="90" d="100"/>
          <a:sy n="90" d="100"/>
        </p:scale>
        <p:origin x="4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24-Mar-17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24-Mar-17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sz="4400" b="1" cap="none" dirty="0">
                <a:latin typeface="Times New Roman" panose="02020603050405020304" pitchFamily="18" charset="0"/>
                <a:cs typeface="Times New Roman" panose="02020603050405020304" pitchFamily="18" charset="0"/>
              </a:rPr>
              <a:t>Geography, Geopolitics and Geostrategy</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These concepts are determined by three geographic variables: </a:t>
            </a:r>
          </a:p>
          <a:p>
            <a:pPr marL="0" indent="0" algn="just">
              <a:buNone/>
            </a:pPr>
            <a:r>
              <a:rPr lang="en-US" sz="4000" cap="none" dirty="0"/>
              <a:t>Trade routes, centers of resources, and state borders. </a:t>
            </a:r>
          </a:p>
          <a:p>
            <a:pPr marL="0" indent="0" algn="just">
              <a:buNone/>
            </a:pPr>
            <a:r>
              <a:rPr lang="en-US" sz="4000" cap="none" dirty="0"/>
              <a:t>The ﬁrst two affect geopolitics, and the third inﬂuences geostrategy.</a:t>
            </a:r>
          </a:p>
          <a:p>
            <a:pPr marL="0" indent="0" algn="just">
              <a:buNone/>
            </a:pPr>
            <a:endParaRPr lang="en-US" sz="4000" cap="none" dirty="0"/>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a:t>Geopolitics In brief, geopolitics is an objective reality, independent of state wishes and interests, that is determined by routes and centers of resources. </a:t>
            </a:r>
          </a:p>
          <a:p>
            <a:pPr marL="0" indent="0" algn="just">
              <a:buNone/>
            </a:pPr>
            <a:r>
              <a:rPr lang="en-US" sz="4000" b="1" u="sng" cap="none" dirty="0"/>
              <a:t>The Objectivity of Geopolitics </a:t>
            </a:r>
            <a:r>
              <a:rPr lang="en-US" sz="4000" cap="none" dirty="0"/>
              <a:t>The ﬁrst characteristic of geopolitics is its objectivity. By this I mean that geopolitics, or the geopolitical situation, exists independently of the motivations and power of states and is not contingent on the perceptions of strategists and politicians</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2660884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In order to discover the geopolitical reality it is necessary to look at the location of resources (distribution of power) and the lines of communication linking them. The conﬁguration of these two variables assigns strategic value to locations, privileging some over others.</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4021714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b="1" u="sng" cap="none" dirty="0"/>
              <a:t>lines of communication: </a:t>
            </a:r>
          </a:p>
          <a:p>
            <a:pPr marL="0" indent="0" algn="just">
              <a:buNone/>
            </a:pPr>
            <a:r>
              <a:rPr lang="en-US" sz="4000" cap="none" dirty="0"/>
              <a:t>Lines of communication or routes link states with one another. Relations between states consist of commercial exchanges, military clashes, and information exchanges, all of which ﬂow through well-deﬁned channels determined by geography and technology.</a:t>
            </a:r>
          </a:p>
          <a:p>
            <a:pPr marL="0" indent="0" algn="just">
              <a:buNone/>
            </a:pPr>
            <a:r>
              <a:rPr lang="en-US" sz="4000" cap="none" dirty="0"/>
              <a:t>Lines of communication in a sense constitute the nerve system of the world, through which international relations occur. </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916495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conﬁguration of routes changes on the basis of three variables: the discovery and creation of new routes, changes in transportation technology, and changes in the location of resources. </a:t>
            </a:r>
          </a:p>
          <a:p>
            <a:pPr marL="0" indent="0" algn="just">
              <a:buNone/>
            </a:pPr>
            <a:r>
              <a:rPr lang="en-US" sz="4000" cap="none" dirty="0"/>
              <a:t>The excavation of canals, such as the Panama and Suez canals, can unite bodies of water that otherwise would be separated, altering their importance.</a:t>
            </a:r>
          </a:p>
          <a:p>
            <a:pPr marL="0" indent="0" algn="just">
              <a:buNone/>
            </a:pPr>
            <a:endParaRPr lang="en-US" sz="4000" cap="none" dirty="0"/>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2673438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Centers of resources </a:t>
            </a:r>
          </a:p>
          <a:p>
            <a:pPr marL="0" indent="0" algn="just">
              <a:buNone/>
            </a:pPr>
            <a:r>
              <a:rPr lang="en-US" sz="4000" cap="none" dirty="0"/>
              <a:t>There are </a:t>
            </a:r>
            <a:r>
              <a:rPr lang="en-US" sz="4000" b="1" cap="none" dirty="0"/>
              <a:t>two types </a:t>
            </a:r>
            <a:r>
              <a:rPr lang="en-US" sz="4000" cap="none" dirty="0"/>
              <a:t>of resources: natural and economic. Natural resources are goods like timber, coal, oil, or water, to mention those that historically have been the most important. They are the geological wealth that comes with the territory. Economic resources are industrial goods, such as steel, machines, and other manufactured products. </a:t>
            </a:r>
          </a:p>
          <a:p>
            <a:pPr marL="0" indent="0" algn="just">
              <a:buNone/>
            </a:pPr>
            <a:endParaRPr lang="en-US" sz="4000" cap="none" dirty="0"/>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2264013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Geopolitics is the map within which states, whether they perceive it correctly or not, act. Finally, I want to stress again that geopolitics does not determine foreign policy. Geopolitics simply limits the spectrum of strategic options available to a state. In fact, we cannot predict the course of a state’s foreign policy by simply looking at the geopolitical variables of trade routes and centers of resources. </a:t>
            </a:r>
          </a:p>
          <a:p>
            <a:pPr marL="0" indent="0" algn="just">
              <a:buNone/>
            </a:pPr>
            <a:endParaRPr lang="en-US" sz="4000" cap="none" dirty="0"/>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3359779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Geostrategy: </a:t>
            </a:r>
          </a:p>
          <a:p>
            <a:pPr marL="0" indent="0" algn="just">
              <a:buNone/>
            </a:pPr>
            <a:r>
              <a:rPr lang="en-US" sz="4000" cap="none" dirty="0"/>
              <a:t>If geopolitics is the setting in which states act, what is geostrategy? And more importantly, what is the relation between geostrategy and geopolitics? Geostrategy describes the geographic focus of a state’s foreign policy, or where a state directs its power.</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572499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The main variable inﬂuencing geostrategy is state borders. States seek above all else to protect their territory from invasions and attacks, and state borders are a good measure of territorial security. The stability and security of state borders are inﬂuenced by both geography— differences between land and sea borders and between the characteristics of land borders—and politics—the underlying balance of power. </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60883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Analysis: </a:t>
            </a:r>
          </a:p>
          <a:p>
            <a:pPr marL="0" indent="0" algn="just">
              <a:buNone/>
            </a:pPr>
            <a:r>
              <a:rPr lang="en-US" sz="4000" cap="none" dirty="0"/>
              <a:t> </a:t>
            </a:r>
          </a:p>
          <a:p>
            <a:pPr marL="0" indent="0" algn="just">
              <a:buNone/>
            </a:pPr>
            <a:endParaRPr lang="en-US" sz="4000" cap="none" dirty="0"/>
          </a:p>
        </p:txBody>
      </p:sp>
    </p:spTree>
    <p:extLst>
      <p:ext uri="{BB962C8B-B14F-4D97-AF65-F5344CB8AC3E}">
        <p14:creationId xmlns:p14="http://schemas.microsoft.com/office/powerpoint/2010/main" val="2530950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Geography</a:t>
            </a:r>
            <a:r>
              <a:rPr lang="en-US" sz="4000" cap="none" dirty="0"/>
              <a:t> is the physical reality, composed of mountains, rivers, seas, wind patterns, and so on. </a:t>
            </a:r>
          </a:p>
          <a:p>
            <a:pPr marL="0" indent="0" algn="just">
              <a:buNone/>
            </a:pPr>
            <a:r>
              <a:rPr lang="en-US" sz="4000" cap="none" dirty="0"/>
              <a:t>It describes the geological features of the earth, the physical attributes of the land, sea, and air environments</a:t>
            </a:r>
            <a:r>
              <a:rPr lang="en-US" sz="4000" dirty="0"/>
              <a:t>.</a:t>
            </a:r>
          </a:p>
          <a:p>
            <a:pPr marL="0" indent="0" algn="just">
              <a:buNone/>
            </a:pPr>
            <a:r>
              <a:rPr lang="en-US" sz="4000" cap="none" dirty="0"/>
              <a:t>Geography is a constant</a:t>
            </a:r>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87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b="1" u="sng" cap="none" dirty="0"/>
              <a:t>Geopolitics </a:t>
            </a:r>
            <a:r>
              <a:rPr lang="en-US" sz="4000" cap="none" dirty="0"/>
              <a:t>is the human factor within geography. </a:t>
            </a:r>
          </a:p>
          <a:p>
            <a:pPr marL="0" indent="0" algn="just">
              <a:buNone/>
            </a:pPr>
            <a:r>
              <a:rPr lang="en-US" sz="4000" cap="none" dirty="0"/>
              <a:t>It is the geographic distribution of centers of resources and lines of communication, assigning value to locations according to their strategic importance.</a:t>
            </a:r>
          </a:p>
          <a:p>
            <a:pPr marL="0" indent="0" algn="just">
              <a:buNone/>
            </a:pPr>
            <a:r>
              <a:rPr lang="en-US" sz="4000" cap="none" dirty="0"/>
              <a:t>The geopolitical situation is the result of the interaction of technology broadly deﬁned and geography, which alters the economic, political, and strategic importance of locations.</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302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Geostrategy</a:t>
            </a:r>
            <a:r>
              <a:rPr lang="en-US" sz="4000" cap="none" dirty="0"/>
              <a:t> is the geographic direction of a state’s foreign policy. </a:t>
            </a:r>
          </a:p>
          <a:p>
            <a:pPr marL="0" indent="0" algn="just">
              <a:buNone/>
            </a:pPr>
            <a:r>
              <a:rPr lang="en-US" sz="4000" cap="none" dirty="0"/>
              <a:t>More precisely, geostrategy describes where a state concentrates its efforts by projecting military power and directing diplomatic activity. Geostrategy describes… foreign-policy thrust of a state and does not deal with motivations or decision-making processes. .</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254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b="1" u="sng" cap="none" dirty="0"/>
              <a:t>One way to conceptualize </a:t>
            </a:r>
            <a:r>
              <a:rPr lang="en-US" sz="4000" cap="none" dirty="0"/>
              <a:t>geography, geopolitics, and geostrategy is by examining their patterns of change. </a:t>
            </a:r>
          </a:p>
          <a:p>
            <a:pPr marL="0" indent="0" algn="just">
              <a:buNone/>
            </a:pPr>
            <a:r>
              <a:rPr lang="en-US" sz="4000" cap="none" dirty="0"/>
              <a:t>There are three different levels of change, ranging from tectonic (no change) in the case of geography to potentially rapid change in the case of geostrategy. Geographic changes are measured in geological ages of thousands of years, while geostrategic changes are measured in days, months, and years.</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74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Geography is by and large constant, with the exception of catastrophic events that are rare and unpredictable. Geopolitics changes with the rise and decline of centers of resources and shifts in routes. </a:t>
            </a:r>
          </a:p>
          <a:p>
            <a:pPr marL="0" indent="0" algn="just">
              <a:buNone/>
            </a:pPr>
            <a:r>
              <a:rPr lang="en-US" sz="4000" cap="none" dirty="0"/>
              <a:t>Please follow the table at page no 23.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462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the U.S. invasion of Afghanistan in 2001 is an example of a dramatic change in the geographic focus of U.S. foreign policy; a theater that for decades was considered irrelevant by the United States suddenly became the focus of attention. </a:t>
            </a:r>
          </a:p>
          <a:p>
            <a:pPr marL="0" indent="0" algn="just">
              <a:buNone/>
            </a:pPr>
            <a:r>
              <a:rPr lang="en-US" sz="4000" cap="none" dirty="0"/>
              <a:t>Geography, geopolitics, and geostrategy constitute in a sense three layers of the international arena that move at different speeds and for different reasons. </a:t>
            </a:r>
          </a:p>
        </p:txBody>
      </p:sp>
    </p:spTree>
    <p:extLst>
      <p:ext uri="{BB962C8B-B14F-4D97-AF65-F5344CB8AC3E}">
        <p14:creationId xmlns:p14="http://schemas.microsoft.com/office/powerpoint/2010/main" val="173490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a:t>Because of the different patterns and sources of changes, geography, geopolitics, and geostrategy are not always ‘‘aligned.’’ The study of this ‘‘alignment,’’ and of its importance for the relative power of states, is the crux of my project. In particular, </a:t>
            </a:r>
            <a:r>
              <a:rPr lang="en-US" sz="4000" b="1" u="sng" cap="none" dirty="0"/>
              <a:t>I am interested in the relationship between geopolitics and geostrategy</a:t>
            </a:r>
            <a:r>
              <a:rPr lang="en-US" sz="4000" cap="none" dirty="0"/>
              <a:t>: How can a geostrategy reﬂect the underlying geopolitics? What are the consequences when it fails to do so?</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757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When there is a disconnect between the geostrategy of a state and the underlying geopolitics, that state begins its decline. The state loses control over centers of resources and lines of communication and consequently relinquishes much of its inﬂuence over other states.</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2588800"/>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611</TotalTime>
  <Words>1068</Words>
  <Application>Microsoft Office PowerPoint</Application>
  <PresentationFormat>Widescreen</PresentationFormat>
  <Paragraphs>56</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Tw Cen MT</vt:lpstr>
      <vt:lpstr>Droplet</vt:lpstr>
      <vt:lpstr>Geography, Geopolitics and Geostrategy</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 QASRANI</cp:lastModifiedBy>
  <cp:revision>94</cp:revision>
  <dcterms:created xsi:type="dcterms:W3CDTF">2016-04-09T06:11:37Z</dcterms:created>
  <dcterms:modified xsi:type="dcterms:W3CDTF">2017-03-24T06:53:33Z</dcterms:modified>
</cp:coreProperties>
</file>