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9" r:id="rId2"/>
    <p:sldId id="284" r:id="rId3"/>
    <p:sldId id="286" r:id="rId4"/>
    <p:sldId id="287" r:id="rId5"/>
    <p:sldId id="262" r:id="rId6"/>
    <p:sldId id="272" r:id="rId7"/>
    <p:sldId id="270" r:id="rId8"/>
    <p:sldId id="282" r:id="rId9"/>
    <p:sldId id="289" r:id="rId10"/>
    <p:sldId id="290" r:id="rId11"/>
    <p:sldId id="288" r:id="rId12"/>
    <p:sldId id="292" r:id="rId13"/>
    <p:sldId id="293" r:id="rId14"/>
    <p:sldId id="294" r:id="rId15"/>
    <p:sldId id="281"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94" autoAdjust="0"/>
    <p:restoredTop sz="94660"/>
  </p:normalViewPr>
  <p:slideViewPr>
    <p:cSldViewPr snapToGrid="0">
      <p:cViewPr varScale="1">
        <p:scale>
          <a:sx n="90" d="100"/>
          <a:sy n="90" d="100"/>
        </p:scale>
        <p:origin x="43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33008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1539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52031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5673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18746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051702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10028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7531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4261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33729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36322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9120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19912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7879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77450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35067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12-Mar-19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35852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12-Mar-19</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8781226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normAutofit/>
          </a:bodyPr>
          <a:lstStyle/>
          <a:p>
            <a:r>
              <a:rPr lang="en-GB" sz="4400" b="1" dirty="0">
                <a:latin typeface="Times New Roman" panose="02020603050405020304" pitchFamily="18" charset="0"/>
                <a:cs typeface="Times New Roman" panose="02020603050405020304" pitchFamily="18" charset="0"/>
              </a:rPr>
              <a:t>Mackinder`s World </a:t>
            </a: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 study of international relations is impossible without a firm grasp of geography. The geographic factor in world history is the most fundamental because it is the most constant.</a:t>
            </a:r>
          </a:p>
          <a:p>
            <a:pPr marL="0" indent="0" algn="just">
              <a:buNone/>
            </a:pPr>
            <a:r>
              <a:rPr lang="en-US" sz="4000" cap="none" dirty="0"/>
              <a:t>No one understood better the important relationship between geography and world history than the great British geographer, Halford John Mackinder.   </a:t>
            </a:r>
          </a:p>
        </p:txBody>
      </p:sp>
    </p:spTree>
    <p:extLst>
      <p:ext uri="{BB962C8B-B14F-4D97-AF65-F5344CB8AC3E}">
        <p14:creationId xmlns:p14="http://schemas.microsoft.com/office/powerpoint/2010/main" val="1910936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If the Soviet Union defeated Germany in the war, opined Mackinder, “she must rank as the greatest land Power on the globe.”</a:t>
            </a:r>
          </a:p>
          <a:p>
            <a:pPr marL="0" indent="0" algn="just">
              <a:buNone/>
            </a:pPr>
            <a:r>
              <a:rPr lang="en-US" sz="4000" cap="none" dirty="0"/>
              <a:t>“The Heartland is the greatest natural fortress on earth,’ he explained, and “[f]or the first time in history it is manned by a garrison sufficient both in number and quality.”</a:t>
            </a:r>
          </a:p>
        </p:txBody>
      </p:sp>
    </p:spTree>
    <p:extLst>
      <p:ext uri="{BB962C8B-B14F-4D97-AF65-F5344CB8AC3E}">
        <p14:creationId xmlns:p14="http://schemas.microsoft.com/office/powerpoint/2010/main" val="2716970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cap="none" dirty="0"/>
              <a:t>A second geographical feature which Mackinder estimated to be “of almost equal significance” to the Heartland was the </a:t>
            </a:r>
            <a:r>
              <a:rPr lang="en-US" sz="4000" b="1" u="sng" cap="none" dirty="0"/>
              <a:t>“Midland Ocean,” </a:t>
            </a:r>
            <a:r>
              <a:rPr lang="en-US" sz="4000" cap="none" dirty="0"/>
              <a:t>consisting of the eastern half of Canada and the United States, the North Atlantic basin and its </a:t>
            </a:r>
          </a:p>
          <a:p>
            <a:pPr marL="0" indent="0" algn="just">
              <a:buNone/>
            </a:pPr>
            <a:r>
              <a:rPr lang="en-US" sz="4000" b="1" u="sng" cap="none" dirty="0"/>
              <a:t>“four subsidiaries</a:t>
            </a:r>
            <a:r>
              <a:rPr lang="en-US" sz="4000" cap="none" dirty="0"/>
              <a:t> (Mediterranean, Baltic, Arctic, and Caribbean Seas),” Britain and France (a remarkable description of the NATO alliance that was formed six years after Mackinder wrote his article).</a:t>
            </a:r>
          </a:p>
        </p:txBody>
      </p:sp>
    </p:spTree>
    <p:extLst>
      <p:ext uri="{BB962C8B-B14F-4D97-AF65-F5344CB8AC3E}">
        <p14:creationId xmlns:p14="http://schemas.microsoft.com/office/powerpoint/2010/main" val="3743172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American strategists during and after the Second World War borrowed aspects of Mackinder’s worldview in formulating and implementing the policy of “containment” of Soviet Russia.</a:t>
            </a:r>
          </a:p>
        </p:txBody>
      </p:sp>
    </p:spTree>
    <p:extLst>
      <p:ext uri="{BB962C8B-B14F-4D97-AF65-F5344CB8AC3E}">
        <p14:creationId xmlns:p14="http://schemas.microsoft.com/office/powerpoint/2010/main" val="1137732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u="sng" cap="none" dirty="0"/>
              <a:t>Twentieth-century global politics were shaped</a:t>
            </a:r>
            <a:r>
              <a:rPr lang="en-US" sz="4000" cap="none" dirty="0"/>
              <a:t>, in part, by Mackinder’s geopolitical vision. Following his concepts, the continuing struggle for Eurasian mastery was the geopolitical essence of the First World War, the Second World War, and the Cold War. First Great Britain, then the United States, organized great coalitions to oppose successive bids for Eurasian hegemony launched by Wilhelmine Germany, Nazi Germany, and the Soviet Union. </a:t>
            </a:r>
          </a:p>
        </p:txBody>
      </p:sp>
    </p:spTree>
    <p:extLst>
      <p:ext uri="{BB962C8B-B14F-4D97-AF65-F5344CB8AC3E}">
        <p14:creationId xmlns:p14="http://schemas.microsoft.com/office/powerpoint/2010/main" val="3514118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 Great Power struggles of the twenty-first century will likely repeat this pattern. </a:t>
            </a:r>
          </a:p>
          <a:p>
            <a:pPr marL="0" indent="0" algn="just">
              <a:buNone/>
            </a:pPr>
            <a:r>
              <a:rPr lang="en-US" sz="4000" cap="none" dirty="0"/>
              <a:t>China, Russia ….</a:t>
            </a:r>
          </a:p>
          <a:p>
            <a:pPr marL="0" indent="0" algn="just">
              <a:buNone/>
            </a:pPr>
            <a:r>
              <a:rPr lang="en-US" sz="4000" cap="none" dirty="0"/>
              <a:t>Whatever specific power constellation emerges, however, U.S. foreign policy will continue to be shaped by Mackinder’s geopolitical vision of a Eurasian-based world hegemon. </a:t>
            </a:r>
          </a:p>
        </p:txBody>
      </p:sp>
    </p:spTree>
    <p:extLst>
      <p:ext uri="{BB962C8B-B14F-4D97-AF65-F5344CB8AC3E}">
        <p14:creationId xmlns:p14="http://schemas.microsoft.com/office/powerpoint/2010/main" val="1386078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a:t>Analysis:  </a:t>
            </a:r>
            <a:endParaRPr lang="en-US" sz="4000" cap="none" dirty="0"/>
          </a:p>
          <a:p>
            <a:pPr marL="0" indent="0" algn="just">
              <a:buNone/>
            </a:pPr>
            <a:r>
              <a:rPr lang="en-US" sz="4000" cap="none" dirty="0"/>
              <a:t> </a:t>
            </a:r>
          </a:p>
          <a:p>
            <a:pPr marL="0" indent="0" algn="just">
              <a:buNone/>
            </a:pPr>
            <a:endParaRPr lang="en-US" sz="4000" cap="none" dirty="0"/>
          </a:p>
        </p:txBody>
      </p:sp>
    </p:spTree>
    <p:extLst>
      <p:ext uri="{BB962C8B-B14F-4D97-AF65-F5344CB8AC3E}">
        <p14:creationId xmlns:p14="http://schemas.microsoft.com/office/powerpoint/2010/main" val="2530950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normAutofit/>
          </a:bodyPr>
          <a:lstStyle/>
          <a:p>
            <a:r>
              <a:rPr lang="en-GB" sz="4400" b="1" dirty="0">
                <a:latin typeface="Times New Roman" panose="02020603050405020304" pitchFamily="18" charset="0"/>
                <a:cs typeface="Times New Roman" panose="02020603050405020304" pitchFamily="18" charset="0"/>
              </a:rPr>
              <a:t>Continued…</a:t>
            </a: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cap="none" dirty="0"/>
              <a:t>Four of the ideas </a:t>
            </a:r>
            <a:r>
              <a:rPr lang="en-US" sz="4000" cap="none" dirty="0"/>
              <a:t>mentioned in “On the Scope and Methods of Geography” are key to understanding Mackinder’s subsequent geopolitical writings.</a:t>
            </a:r>
          </a:p>
          <a:p>
            <a:pPr marL="0" indent="0" algn="just">
              <a:buNone/>
            </a:pPr>
            <a:r>
              <a:rPr lang="en-US" sz="4000" b="1" u="sng" cap="none" dirty="0"/>
              <a:t>First, </a:t>
            </a:r>
            <a:r>
              <a:rPr lang="en-US" sz="4000" cap="none" dirty="0"/>
              <a:t>Mackinder expressed his view that the goal of a geographer was to “look at the past [so] that he may interpret the present.”  </a:t>
            </a:r>
          </a:p>
          <a:p>
            <a:pPr marL="0" indent="0" algn="just">
              <a:buNone/>
            </a:pPr>
            <a:endParaRPr lang="en-US" sz="4000" cap="none" dirty="0"/>
          </a:p>
          <a:p>
            <a:pPr marL="0" indent="0" algn="just">
              <a:buNone/>
            </a:pPr>
            <a:endParaRPr lang="en-US" sz="4000" cap="none" dirty="0"/>
          </a:p>
        </p:txBody>
      </p:sp>
    </p:spTree>
    <p:extLst>
      <p:ext uri="{BB962C8B-B14F-4D97-AF65-F5344CB8AC3E}">
        <p14:creationId xmlns:p14="http://schemas.microsoft.com/office/powerpoint/2010/main" val="340326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normAutofit/>
          </a:bodyPr>
          <a:lstStyle/>
          <a:p>
            <a:r>
              <a:rPr lang="en-GB" sz="4400" b="1" dirty="0">
                <a:latin typeface="Times New Roman" panose="02020603050405020304" pitchFamily="18" charset="0"/>
                <a:cs typeface="Times New Roman" panose="02020603050405020304" pitchFamily="18" charset="0"/>
              </a:rPr>
              <a:t>Continued… </a:t>
            </a:r>
          </a:p>
        </p:txBody>
      </p:sp>
      <p:sp>
        <p:nvSpPr>
          <p:cNvPr id="3" name="Content Placeholder 2"/>
          <p:cNvSpPr>
            <a:spLocks noGrp="1"/>
          </p:cNvSpPr>
          <p:nvPr>
            <p:ph sz="quarter" idx="13"/>
          </p:nvPr>
        </p:nvSpPr>
        <p:spPr>
          <a:xfrm>
            <a:off x="0" y="1197735"/>
            <a:ext cx="12192000" cy="5447765"/>
          </a:xfrm>
        </p:spPr>
        <p:txBody>
          <a:bodyPr>
            <a:normAutofit fontScale="92500" lnSpcReduction="10000"/>
          </a:bodyPr>
          <a:lstStyle/>
          <a:p>
            <a:pPr marL="0" indent="0" algn="just">
              <a:buNone/>
            </a:pPr>
            <a:r>
              <a:rPr lang="en-US" sz="4000" b="1" u="sng" cap="none" dirty="0"/>
              <a:t>Second, </a:t>
            </a:r>
            <a:r>
              <a:rPr lang="en-US" sz="4000" cap="none" dirty="0"/>
              <a:t>he noted that man’s great geographical discoveries were nearing an end; there were very few “blanks remaining on our maps.” </a:t>
            </a:r>
            <a:r>
              <a:rPr lang="en-US" sz="4000" b="1" u="sng" cap="none" dirty="0"/>
              <a:t>Third, </a:t>
            </a:r>
            <a:r>
              <a:rPr lang="en-US" sz="4000" cap="none" dirty="0"/>
              <a:t>Mackinder described the two kinds of political conquerors as “land-wolves and sea-wolves.” And, </a:t>
            </a:r>
            <a:r>
              <a:rPr lang="en-US" sz="4000" b="1" u="sng" cap="none" dirty="0"/>
              <a:t>fourth, </a:t>
            </a:r>
            <a:r>
              <a:rPr lang="en-US" sz="4000" cap="none" dirty="0"/>
              <a:t>he recognized that technological improvements made possible “the great size of modern states. </a:t>
            </a:r>
            <a:r>
              <a:rPr lang="en-US" sz="4000" u="sng" cap="none" dirty="0"/>
              <a:t>Upon the foundation of those four ideas Mackinder later constructed his famous global theory. </a:t>
            </a:r>
          </a:p>
        </p:txBody>
      </p:sp>
    </p:spTree>
    <p:extLst>
      <p:ext uri="{BB962C8B-B14F-4D97-AF65-F5344CB8AC3E}">
        <p14:creationId xmlns:p14="http://schemas.microsoft.com/office/powerpoint/2010/main" val="800692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normAutofit/>
          </a:bodyPr>
          <a:lstStyle/>
          <a:p>
            <a:r>
              <a:rPr lang="en-GB" sz="4400" b="1" dirty="0">
                <a:latin typeface="Times New Roman" panose="02020603050405020304" pitchFamily="18" charset="0"/>
                <a:cs typeface="Times New Roman" panose="02020603050405020304" pitchFamily="18" charset="0"/>
              </a:rPr>
              <a:t>Continued… </a:t>
            </a: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British predominance in the world rested on its “command of the sea,” wrote Mackinder, because “[t]he unity of the ocean is the simple physical fact underlying the dominant value of sea-power in the modern globe-wide world.”</a:t>
            </a:r>
          </a:p>
          <a:p>
            <a:pPr marL="0" indent="0" algn="just">
              <a:buNone/>
            </a:pPr>
            <a:r>
              <a:rPr lang="en-US" sz="4000" cap="none" dirty="0"/>
              <a:t> “A new balance of power is being evolved,” Mackinder opined, and it included “five great world states, Britain, France, Germany, Russia, and America.” </a:t>
            </a:r>
          </a:p>
        </p:txBody>
      </p:sp>
    </p:spTree>
    <p:extLst>
      <p:ext uri="{BB962C8B-B14F-4D97-AF65-F5344CB8AC3E}">
        <p14:creationId xmlns:p14="http://schemas.microsoft.com/office/powerpoint/2010/main" val="312580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Mackinder described how during the nineteenth century following the defeat of Napoleon and until the rise of the German empire, British sea power sought to contain Russian land power, a geopolitical struggle that has since been called the </a:t>
            </a:r>
            <a:r>
              <a:rPr lang="en-US" sz="4000" b="1" u="sng" cap="none" dirty="0"/>
              <a:t>“great game</a:t>
            </a:r>
            <a:r>
              <a:rPr lang="en-US" sz="4000" cap="none" dirty="0"/>
              <a:t>.” Germany’s rise to world power after 1871 shifted the geopolitical focus of British statesmen and set the stage for the First World War. </a:t>
            </a:r>
          </a:p>
        </p:txBody>
      </p:sp>
    </p:spTree>
    <p:extLst>
      <p:ext uri="{BB962C8B-B14F-4D97-AF65-F5344CB8AC3E}">
        <p14:creationId xmlns:p14="http://schemas.microsoft.com/office/powerpoint/2010/main" val="1354872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lnSpcReduction="20000"/>
          </a:bodyPr>
          <a:lstStyle/>
          <a:p>
            <a:pPr marL="0" indent="0" algn="just">
              <a:buNone/>
            </a:pPr>
            <a:r>
              <a:rPr lang="en-US" sz="4000" cap="none" dirty="0"/>
              <a:t>Mackinder perceived a consistent geographical basis for British policy during the “great game” and the First World War. “We were opposed to the… Russian </a:t>
            </a:r>
            <a:r>
              <a:rPr lang="en-US" sz="4000" cap="none" dirty="0" err="1"/>
              <a:t>Czardom</a:t>
            </a:r>
            <a:r>
              <a:rPr lang="en-US" sz="4000" cap="none" dirty="0"/>
              <a:t>,” explained Mackinder, “because Russia was the dominating, threatening force both in East Europe and the Heartland for a half century.” “We were opposed to the…German </a:t>
            </a:r>
            <a:r>
              <a:rPr lang="en-US" sz="4000" cap="none" dirty="0" err="1"/>
              <a:t>Kaiserdom</a:t>
            </a:r>
            <a:r>
              <a:rPr lang="en-US" sz="4000" cap="none" dirty="0"/>
              <a:t>, because Germany took the lead from the Czardom, and would have crushed the revolting Slavs, and dominated East Europe and the Heartland.”</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1757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 This strategic insight formed the basis of Mackinder’s memorable advice to the Western statesmen at Versailles: “Who rules East Europe commands the Heartland: Who rules the Heartland commands the World-Island: Who rules the World-Island commands the World.” During the 1920s and 1930s, unfortunately, Mackinder’s ideas had little influence in Britain or the United States. </a:t>
            </a:r>
          </a:p>
        </p:txBody>
      </p:sp>
    </p:spTree>
    <p:extLst>
      <p:ext uri="{BB962C8B-B14F-4D97-AF65-F5344CB8AC3E}">
        <p14:creationId xmlns:p14="http://schemas.microsoft.com/office/powerpoint/2010/main" val="1692588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The Nazi-Soviet Pact of August 1939, the beginning of the Second World War and Germany’s subsequent invasion of the Soviet Union drew attention in the United States to Mackinder’s works. </a:t>
            </a:r>
          </a:p>
          <a:p>
            <a:pPr marL="0" indent="0" algn="just">
              <a:buNone/>
            </a:pPr>
            <a:r>
              <a:rPr lang="en-US" sz="4000" cap="none" dirty="0"/>
              <a:t>Hamilton Fish Armstrong, the editor of Foreign Affairs, asked Mackinder to write an article to update his Heartland theory</a:t>
            </a:r>
          </a:p>
        </p:txBody>
      </p:sp>
    </p:spTree>
    <p:extLst>
      <p:ext uri="{BB962C8B-B14F-4D97-AF65-F5344CB8AC3E}">
        <p14:creationId xmlns:p14="http://schemas.microsoft.com/office/powerpoint/2010/main" val="349199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That article, entitled “The Round World and the Winning of the Peace,” appeared in July 1943, and was Mackinder’s last significant statement of his global views. </a:t>
            </a:r>
          </a:p>
          <a:p>
            <a:pPr marL="0" indent="0" algn="just">
              <a:buNone/>
            </a:pPr>
            <a:r>
              <a:rPr lang="en-US" sz="4000" cap="none" dirty="0"/>
              <a:t>“[M]y concept of the Heartland,” wrote Mackinder, “is more valid and useful today than it was either twenty or forty years ago.”</a:t>
            </a:r>
          </a:p>
        </p:txBody>
      </p:sp>
    </p:spTree>
    <p:extLst>
      <p:ext uri="{BB962C8B-B14F-4D97-AF65-F5344CB8AC3E}">
        <p14:creationId xmlns:p14="http://schemas.microsoft.com/office/powerpoint/2010/main" val="3793921201"/>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864</TotalTime>
  <Words>930</Words>
  <Application>Microsoft Office PowerPoint</Application>
  <PresentationFormat>Widescreen</PresentationFormat>
  <Paragraphs>40</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Times New Roman</vt:lpstr>
      <vt:lpstr>Tw Cen MT</vt:lpstr>
      <vt:lpstr>Droplet</vt:lpstr>
      <vt:lpstr>Mackinder`s World </vt:lpstr>
      <vt:lpstr>Continued…</vt:lpstr>
      <vt:lpstr>Continued… </vt:lpstr>
      <vt:lpstr>Continued… </vt:lpstr>
      <vt:lpstr>  continued….</vt:lpstr>
      <vt:lpstr>  continued….</vt:lpstr>
      <vt:lpstr>  continued….</vt:lpstr>
      <vt:lpstr>  continued….</vt:lpstr>
      <vt:lpstr>  continued….</vt:lpstr>
      <vt:lpstr>  continued….</vt:lpstr>
      <vt:lpstr>  continued….</vt:lpstr>
      <vt:lpstr>  continued….</vt:lpstr>
      <vt:lpstr>  continued….</vt:lpstr>
      <vt:lpstr>  continued….</vt:lpstr>
      <vt:lpstr>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zarmina irfan</dc:creator>
  <cp:lastModifiedBy>Irfan</cp:lastModifiedBy>
  <cp:revision>190</cp:revision>
  <dcterms:created xsi:type="dcterms:W3CDTF">2016-04-09T06:11:37Z</dcterms:created>
  <dcterms:modified xsi:type="dcterms:W3CDTF">2019-03-12T06:48:03Z</dcterms:modified>
</cp:coreProperties>
</file>