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5" r:id="rId4"/>
    <p:sldId id="267" r:id="rId5"/>
    <p:sldId id="269" r:id="rId6"/>
    <p:sldId id="271" r:id="rId7"/>
    <p:sldId id="270" r:id="rId8"/>
    <p:sldId id="282" r:id="rId9"/>
    <p:sldId id="284" r:id="rId10"/>
    <p:sldId id="285" r:id="rId11"/>
    <p:sldId id="286" r:id="rId12"/>
    <p:sldId id="289" r:id="rId13"/>
    <p:sldId id="290" r:id="rId14"/>
    <p:sldId id="293" r:id="rId15"/>
    <p:sldId id="292"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281"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94" autoAdjust="0"/>
    <p:restoredTop sz="94660"/>
  </p:normalViewPr>
  <p:slideViewPr>
    <p:cSldViewPr snapToGrid="0">
      <p:cViewPr varScale="1">
        <p:scale>
          <a:sx n="90" d="100"/>
          <a:sy n="90" d="100"/>
        </p:scale>
        <p:origin x="4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26-Feb-19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26-Feb-19</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GB" sz="4400" b="1" dirty="0"/>
              <a:t>The Balance of Power</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aspiration for power on the part of several nations. Each trying either </a:t>
            </a:r>
          </a:p>
          <a:p>
            <a:pPr marL="0" indent="0" algn="just">
              <a:buNone/>
            </a:pPr>
            <a:r>
              <a:rPr lang="en-US" sz="4000" cap="none" dirty="0"/>
              <a:t>1: to maintain or </a:t>
            </a:r>
          </a:p>
          <a:p>
            <a:pPr marL="0" indent="0" algn="just">
              <a:buNone/>
            </a:pPr>
            <a:r>
              <a:rPr lang="en-US" sz="4000" cap="none" dirty="0"/>
              <a:t>2: overthrow the status quo, </a:t>
            </a:r>
          </a:p>
          <a:p>
            <a:pPr marL="0" indent="0" algn="just">
              <a:buNone/>
            </a:pPr>
            <a:r>
              <a:rPr lang="en-US" sz="4000" cap="none" dirty="0"/>
              <a:t>Leads of necessity to a configuration that is called the balance of power and to policies that aim at preserving it. </a:t>
            </a:r>
          </a:p>
          <a:p>
            <a:pPr marL="0" indent="0" algn="just">
              <a:buNone/>
            </a:pPr>
            <a:endParaRPr lang="en-US" sz="4000" cap="none" dirty="0"/>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This pattern is visible, for instance. In the competition between Great Britain and Russia for the domination of Iran. In which the struggle for power between the two countries has repeatedly manifested itself during the last hundred years. </a:t>
            </a:r>
          </a:p>
          <a:p>
            <a:pPr marL="0" indent="0" algn="just">
              <a:buNone/>
            </a:pPr>
            <a:r>
              <a:rPr lang="en-GB" sz="4000" b="1" u="sng" dirty="0"/>
              <a:t>The Pattern of Competition</a:t>
            </a:r>
            <a:r>
              <a:rPr lang="en-US" sz="4000" b="1" u="sng" cap="none" dirty="0"/>
              <a:t> </a:t>
            </a:r>
          </a:p>
          <a:p>
            <a:pPr marL="0" indent="0" algn="just">
              <a:buNone/>
            </a:pPr>
            <a:endParaRPr lang="en-US" sz="4000" b="1" u="sng" cap="none" dirty="0"/>
          </a:p>
        </p:txBody>
      </p:sp>
    </p:spTree>
    <p:extLst>
      <p:ext uri="{BB962C8B-B14F-4D97-AF65-F5344CB8AC3E}">
        <p14:creationId xmlns:p14="http://schemas.microsoft.com/office/powerpoint/2010/main" val="1384622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b="1" u="sng" dirty="0"/>
              <a:t>DIFFERENT METHODS OF THE BALANCE OF POWER </a:t>
            </a:r>
          </a:p>
          <a:p>
            <a:pPr marL="0" indent="0" algn="just">
              <a:buNone/>
            </a:pPr>
            <a:r>
              <a:rPr lang="en-US" sz="4000" cap="none" dirty="0"/>
              <a:t>The balancing process can be carried on either by diminishing the weight of the heavier scale or by increasing the weight of the lighter one.</a:t>
            </a:r>
          </a:p>
          <a:p>
            <a:pPr marL="0" indent="0" algn="just">
              <a:buNone/>
            </a:pPr>
            <a:r>
              <a:rPr lang="en-GB" sz="4000" cap="none" dirty="0"/>
              <a:t>1: Divide and rule , </a:t>
            </a:r>
          </a:p>
          <a:p>
            <a:pPr marL="0" indent="0" algn="just">
              <a:buNone/>
            </a:pPr>
            <a:r>
              <a:rPr lang="en-GB" sz="4000" cap="none" dirty="0"/>
              <a:t>2: Compensations , </a:t>
            </a:r>
          </a:p>
          <a:p>
            <a:pPr marL="0" indent="0" algn="just">
              <a:buNone/>
            </a:pPr>
            <a:r>
              <a:rPr lang="en-GB" sz="4000" cap="none" dirty="0"/>
              <a:t>3: Armaments, and </a:t>
            </a:r>
          </a:p>
          <a:p>
            <a:pPr marL="0" indent="0" algn="just">
              <a:buNone/>
            </a:pPr>
            <a:r>
              <a:rPr lang="en-GB" sz="4000" cap="none" dirty="0"/>
              <a:t>4: Alliances </a:t>
            </a:r>
            <a:endParaRPr lang="en-US" sz="4000" cap="none" dirty="0"/>
          </a:p>
        </p:txBody>
      </p:sp>
    </p:spTree>
    <p:extLst>
      <p:ext uri="{BB962C8B-B14F-4D97-AF65-F5344CB8AC3E}">
        <p14:creationId xmlns:p14="http://schemas.microsoft.com/office/powerpoint/2010/main" val="1379940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GB" sz="4000" b="1" u="sng" cap="none" dirty="0"/>
              <a:t>1: Divide and rule </a:t>
            </a:r>
          </a:p>
          <a:p>
            <a:pPr marL="0" indent="0" algn="just">
              <a:buNone/>
            </a:pPr>
            <a:r>
              <a:rPr lang="en-US" sz="4000" cap="none" dirty="0"/>
              <a:t>It has been resorted to by nations who tried to make or keep their competitors weak by dividing them or keeping them divided. </a:t>
            </a:r>
          </a:p>
          <a:p>
            <a:pPr marL="0" indent="0" algn="just">
              <a:buNone/>
            </a:pPr>
            <a:r>
              <a:rPr lang="en-US" sz="4000" cap="none" dirty="0"/>
              <a:t>The most consistent and important policies of this kind in modern times are the policy of France with respect to Germany and the policy of the soviet union with respect to the rest of Europe. From the seventeenth century to the end of the second world war. </a:t>
            </a:r>
            <a:endParaRPr lang="en-GB" sz="4000" cap="none" dirty="0"/>
          </a:p>
        </p:txBody>
      </p:sp>
    </p:spTree>
    <p:extLst>
      <p:ext uri="{BB962C8B-B14F-4D97-AF65-F5344CB8AC3E}">
        <p14:creationId xmlns:p14="http://schemas.microsoft.com/office/powerpoint/2010/main" val="821480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GB" sz="4000" b="1" u="sng" cap="none" dirty="0"/>
              <a:t>2: Compensations </a:t>
            </a:r>
          </a:p>
          <a:p>
            <a:pPr marL="0" indent="0" algn="just">
              <a:buNone/>
            </a:pPr>
            <a:r>
              <a:rPr lang="en-US" sz="4000" cap="none" dirty="0"/>
              <a:t>Compensations of a territorial nature were a common device in the eighteenth and nineteenth centuries for maintaining a balance of power which had been. Or was to be, disturbed by the territorial acquisitions of one nation</a:t>
            </a:r>
            <a:r>
              <a:rPr lang="en-US" sz="4000" dirty="0"/>
              <a:t>.</a:t>
            </a:r>
            <a:r>
              <a:rPr lang="en-US" sz="4000" cap="none" dirty="0"/>
              <a:t> </a:t>
            </a:r>
          </a:p>
          <a:p>
            <a:pPr marL="0" indent="0" algn="just">
              <a:buNone/>
            </a:pPr>
            <a:r>
              <a:rPr lang="en-US" sz="4000" cap="none" dirty="0"/>
              <a:t>Fertility of the soil and number and quality of the populations concerned were used as objective standards by which to determine the increase in power which the individual nations received through the acquisition of territory.</a:t>
            </a:r>
            <a:endParaRPr lang="en-GB" sz="4000" cap="none" dirty="0"/>
          </a:p>
          <a:p>
            <a:pPr marL="0" indent="0" algn="just">
              <a:buNone/>
            </a:pPr>
            <a:endParaRPr lang="en-US" sz="4000" dirty="0"/>
          </a:p>
        </p:txBody>
      </p:sp>
    </p:spTree>
    <p:extLst>
      <p:ext uri="{BB962C8B-B14F-4D97-AF65-F5344CB8AC3E}">
        <p14:creationId xmlns:p14="http://schemas.microsoft.com/office/powerpoint/2010/main" val="1147206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competition between France, Great Britain, and Italy for the domination of Ethiopia was provisionally resolved. After the model of the partitions of Poland, By the treaty of 1906, Which divided the country into three spheres of influence for the purpose of establishing in that region a balance of power among the nations concerned.</a:t>
            </a:r>
            <a:endParaRPr lang="en-GB" sz="4000" cap="none" dirty="0"/>
          </a:p>
          <a:p>
            <a:pPr marL="0" indent="0" algn="just">
              <a:buNone/>
            </a:pPr>
            <a:endParaRPr lang="en-US" sz="4000" cap="none" dirty="0"/>
          </a:p>
        </p:txBody>
      </p:sp>
    </p:spTree>
    <p:extLst>
      <p:ext uri="{BB962C8B-B14F-4D97-AF65-F5344CB8AC3E}">
        <p14:creationId xmlns:p14="http://schemas.microsoft.com/office/powerpoint/2010/main" val="3372984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GB" sz="4000" b="1" u="sng" cap="none" dirty="0"/>
              <a:t>3: Armaments</a:t>
            </a:r>
          </a:p>
          <a:p>
            <a:pPr marL="0" indent="0" algn="just">
              <a:buNone/>
            </a:pPr>
            <a:r>
              <a:rPr lang="en-US" sz="4000" cap="none" dirty="0"/>
              <a:t>The principal means, However, By which a nation endeavors with the power at its disposal to maintain or re-establish the balance of power are armaments. </a:t>
            </a:r>
          </a:p>
          <a:p>
            <a:pPr marL="0" indent="0" algn="just">
              <a:buNone/>
            </a:pPr>
            <a:r>
              <a:rPr lang="en-US" sz="4000" cap="none" dirty="0"/>
              <a:t>The Washington naval treaty of 1922, In which Great Britain, The United States, Japan, France. And Italy agreed to a proportionate reduction and limitation of naval armaments</a:t>
            </a:r>
            <a:r>
              <a:rPr lang="en-US" sz="4000" dirty="0"/>
              <a:t>. </a:t>
            </a:r>
            <a:endParaRPr lang="en-US" sz="4000" cap="none" dirty="0"/>
          </a:p>
        </p:txBody>
      </p:sp>
    </p:spTree>
    <p:extLst>
      <p:ext uri="{BB962C8B-B14F-4D97-AF65-F5344CB8AC3E}">
        <p14:creationId xmlns:p14="http://schemas.microsoft.com/office/powerpoint/2010/main" val="3484964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GB" sz="4000" b="1" u="sng" cap="none" dirty="0"/>
              <a:t>4: Alliance </a:t>
            </a:r>
          </a:p>
          <a:p>
            <a:pPr marL="0" indent="0" algn="just">
              <a:buNone/>
            </a:pPr>
            <a:r>
              <a:rPr lang="en-US" sz="4000" cap="none" dirty="0"/>
              <a:t>The historically most important manifestation of the balance of power. However, is to be found not in the equilibrium of two isolated nations but in the relations between one nation or alliance of nations and another alliance. </a:t>
            </a:r>
          </a:p>
        </p:txBody>
      </p:sp>
    </p:spTree>
    <p:extLst>
      <p:ext uri="{BB962C8B-B14F-4D97-AF65-F5344CB8AC3E}">
        <p14:creationId xmlns:p14="http://schemas.microsoft.com/office/powerpoint/2010/main" val="278195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a:t>The general nature of alliances: alliances are a necessary function of the balance of power operating within a multiple-state system.</a:t>
            </a:r>
          </a:p>
          <a:p>
            <a:pPr marL="0" indent="0" algn="just">
              <a:buNone/>
            </a:pPr>
            <a:r>
              <a:rPr lang="en-US" sz="4000" cap="none" dirty="0"/>
              <a:t>Great Britain and the united states have also refrained from concluding an alliance with each other even though, from the proclamation of the Monroe doctrine in 1823 to the attack on pearl harbor in 194 l they have acted. At least in relation to the other European nations, as if they were allied. </a:t>
            </a:r>
          </a:p>
          <a:p>
            <a:pPr marL="0" indent="0" algn="just">
              <a:buNone/>
            </a:pPr>
            <a:endParaRPr lang="en-US" sz="4000" cap="none" dirty="0"/>
          </a:p>
        </p:txBody>
      </p:sp>
    </p:spTree>
    <p:extLst>
      <p:ext uri="{BB962C8B-B14F-4D97-AF65-F5344CB8AC3E}">
        <p14:creationId xmlns:p14="http://schemas.microsoft.com/office/powerpoint/2010/main" val="1559113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With regard to the continent of Europe, the united states and Great Britain have had one interest in common: the preservation of the European balance of power. </a:t>
            </a:r>
          </a:p>
          <a:p>
            <a:pPr marL="0" indent="0" algn="just">
              <a:buNone/>
            </a:pPr>
            <a:r>
              <a:rPr lang="en-US" sz="4000" cap="none" dirty="0"/>
              <a:t>we can distinguish alliances serving identical, complementary, and ideological interests and policies. We can further distinguish mutual and one-sided, general and limited, temporary and permanent, operative and inoperative alliances.... </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12978682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85000" lnSpcReduction="20000"/>
          </a:bodyPr>
          <a:lstStyle/>
          <a:p>
            <a:pPr marL="0" indent="0" algn="just">
              <a:buNone/>
            </a:pPr>
            <a:r>
              <a:rPr lang="en-US" sz="4000" u="sng" cap="none" dirty="0"/>
              <a:t>Alliances VS World Domination: </a:t>
            </a:r>
          </a:p>
          <a:p>
            <a:pPr marL="0" indent="0" algn="just">
              <a:buNone/>
            </a:pPr>
            <a:r>
              <a:rPr lang="en-US" sz="4000" u="sng" cap="none" dirty="0"/>
              <a:t>Alliances vs. Counteralliances:</a:t>
            </a:r>
          </a:p>
          <a:p>
            <a:pPr marL="0" indent="0" algn="just">
              <a:buNone/>
            </a:pPr>
            <a:r>
              <a:rPr lang="en-US" sz="4000" cap="none" dirty="0"/>
              <a:t>the period between the two world wars stands in fact under the sign of the balance of power by alliances and Counteralliances. Although in theory, the principle of the balance of power was supposed to have been superseded by the League of Nations principle of collective security. Yet, actually, collective security ... did not abolish the balance of power. </a:t>
            </a:r>
          </a:p>
          <a:p>
            <a:pPr marL="0" indent="0" algn="just">
              <a:buNone/>
            </a:pPr>
            <a:r>
              <a:rPr lang="en-US" sz="4000" cap="none" dirty="0"/>
              <a:t> </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880360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term "balance of power" is used in the text with four different meanings: </a:t>
            </a:r>
          </a:p>
          <a:p>
            <a:pPr marL="0" indent="0" algn="just">
              <a:buNone/>
            </a:pPr>
            <a:r>
              <a:rPr lang="en-US" sz="4000" cap="none" dirty="0"/>
              <a:t>(1) as a policy aimed at a certain state of affairs, </a:t>
            </a:r>
          </a:p>
          <a:p>
            <a:pPr marL="0" indent="0" algn="just">
              <a:buNone/>
            </a:pPr>
            <a:r>
              <a:rPr lang="en-US" sz="4000" cap="none" dirty="0"/>
              <a:t>(2) as an actual state of affairs, </a:t>
            </a:r>
          </a:p>
          <a:p>
            <a:pPr marL="0" indent="0" algn="just">
              <a:buNone/>
            </a:pPr>
            <a:r>
              <a:rPr lang="en-US" sz="4000" cap="none" dirty="0"/>
              <a:t>(3) as an approximately equal distribution of power, </a:t>
            </a:r>
          </a:p>
          <a:p>
            <a:pPr marL="0" indent="0" algn="just">
              <a:buNone/>
            </a:pPr>
            <a:r>
              <a:rPr lang="en-US" sz="4000" cap="none" dirty="0"/>
              <a:t>(4) as any distribution of power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872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85000" lnSpcReduction="20000"/>
          </a:bodyPr>
          <a:lstStyle/>
          <a:p>
            <a:pPr marL="0" indent="0" algn="just">
              <a:buNone/>
            </a:pPr>
            <a:r>
              <a:rPr lang="en-US" sz="4000" b="1" u="sng" cap="none" dirty="0"/>
              <a:t>THE "HOLDER" OF THE BALANCE </a:t>
            </a:r>
          </a:p>
          <a:p>
            <a:pPr marL="0" indent="0" algn="just">
              <a:buNone/>
            </a:pPr>
            <a:r>
              <a:rPr lang="en-US" sz="4000" cap="none" dirty="0"/>
              <a:t>To paraphrase a statement of Palmerston: While holder of the balance has no permanent friends. it has no permanent enemies either; it has only the permanent interest of maintaining the balance of power itself. </a:t>
            </a:r>
          </a:p>
          <a:p>
            <a:pPr marL="0" indent="0" algn="just">
              <a:buNone/>
            </a:pPr>
            <a:r>
              <a:rPr lang="en-US" sz="4000" cap="none" dirty="0"/>
              <a:t>The holder of the balance occupies the key position in the balance-of-power system. since its position determines the outcome of the struggle for power. It has, therefore. been called the “arbiter" of the system, deciding who will win and who will lose</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1375056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lnSpcReduction="10000"/>
          </a:bodyPr>
          <a:lstStyle/>
          <a:p>
            <a:pPr marL="0" indent="0" algn="just">
              <a:buNone/>
            </a:pPr>
            <a:r>
              <a:rPr lang="en-US" sz="4000" cap="none" dirty="0"/>
              <a:t> The classic example of the balancer has, however, been provided by Great Britain. To Henry VITI is attributed the maxim: “</a:t>
            </a:r>
            <a:r>
              <a:rPr lang="en-US" sz="4000" i="1" cap="none" dirty="0" err="1"/>
              <a:t>Clli</a:t>
            </a:r>
            <a:r>
              <a:rPr lang="en-US" sz="4000" i="1" cap="none" dirty="0"/>
              <a:t> </a:t>
            </a:r>
            <a:r>
              <a:rPr lang="en-US" sz="4000" i="1" cap="none" dirty="0" err="1"/>
              <a:t>adhaem</a:t>
            </a:r>
            <a:r>
              <a:rPr lang="en-US" sz="4000" i="1" cap="none" dirty="0"/>
              <a:t> </a:t>
            </a:r>
            <a:r>
              <a:rPr lang="en-US" sz="4000" i="1" cap="none" dirty="0" err="1"/>
              <a:t>praeest</a:t>
            </a:r>
            <a:r>
              <a:rPr lang="en-US" sz="4000" i="1" cap="none" dirty="0"/>
              <a:t>”</a:t>
            </a:r>
            <a:r>
              <a:rPr lang="en-US" sz="4000" cap="none" dirty="0"/>
              <a:t> </a:t>
            </a:r>
          </a:p>
          <a:p>
            <a:pPr marL="0" indent="0" algn="just">
              <a:buNone/>
            </a:pPr>
            <a:r>
              <a:rPr lang="en-US" sz="4000" b="1" u="sng" cap="none" dirty="0"/>
              <a:t>(He whom I support will prevail). </a:t>
            </a:r>
          </a:p>
          <a:p>
            <a:pPr marL="0" indent="0" algn="just">
              <a:buNone/>
            </a:pPr>
            <a:r>
              <a:rPr lang="en-US" sz="4000" cap="none" dirty="0"/>
              <a:t>Perhaps, the Great Britain was the “Holder” of European Balance of power. </a:t>
            </a:r>
            <a:r>
              <a:rPr lang="en-US" sz="4000" cap="none"/>
              <a:t>And now, </a:t>
            </a:r>
            <a:r>
              <a:rPr lang="en-US" sz="4000" cap="none" dirty="0"/>
              <a:t>the US is regarded as the “Holder” of world balance of power.  </a:t>
            </a:r>
          </a:p>
        </p:txBody>
      </p:sp>
    </p:spTree>
    <p:extLst>
      <p:ext uri="{BB962C8B-B14F-4D97-AF65-F5344CB8AC3E}">
        <p14:creationId xmlns:p14="http://schemas.microsoft.com/office/powerpoint/2010/main" val="1426686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 </a:t>
            </a:r>
            <a:r>
              <a:rPr lang="en-US" sz="4000" b="1" u="sng" cap="none" dirty="0"/>
              <a:t>DOMINANT AND DEPENDENT SYSTEMS</a:t>
            </a:r>
            <a:r>
              <a:rPr lang="en-US" sz="4000" cap="none" dirty="0"/>
              <a:t> </a:t>
            </a:r>
          </a:p>
          <a:p>
            <a:pPr marL="0" indent="0" algn="just">
              <a:buNone/>
            </a:pPr>
            <a:r>
              <a:rPr lang="en-US" sz="4000" cap="none" dirty="0"/>
              <a:t>We have spoken thus far of the balance of power as if it were one single system comprehending all nations actively engaged in international politics. Closer observation, however, reveals that such a system is frequently composed of a number of subsystems that are interrelated with each other, but that maintain within themselves a balance of power of their own. </a:t>
            </a:r>
          </a:p>
        </p:txBody>
      </p:sp>
    </p:spTree>
    <p:extLst>
      <p:ext uri="{BB962C8B-B14F-4D97-AF65-F5344CB8AC3E}">
        <p14:creationId xmlns:p14="http://schemas.microsoft.com/office/powerpoint/2010/main" val="3439681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 </a:t>
            </a:r>
            <a:r>
              <a:rPr lang="en-US" sz="4000" b="1" u="sng" cap="none" dirty="0"/>
              <a:t>STRUCTURAL CHANGES IN THE BALANCE OF POWER </a:t>
            </a:r>
          </a:p>
          <a:p>
            <a:pPr marL="0" indent="0" algn="just">
              <a:buNone/>
            </a:pPr>
            <a:r>
              <a:rPr lang="en-US" sz="4000" cap="none" dirty="0"/>
              <a:t>In recent times the relations between the dominant balance of power and the local systems have shown an ever increasing tendency to change to the detriment of the autonomy of the local systems. </a:t>
            </a:r>
          </a:p>
        </p:txBody>
      </p:sp>
    </p:spTree>
    <p:extLst>
      <p:ext uri="{BB962C8B-B14F-4D97-AF65-F5344CB8AC3E}">
        <p14:creationId xmlns:p14="http://schemas.microsoft.com/office/powerpoint/2010/main" val="1145451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We have already indicated the gradual expansion of the dominant balance-or-power system from Western and Central Europe to the rest of the continent, and from there to other continents. Until finally the First World War saw all the nations of the earth actively participating in a world-wide balance of power. </a:t>
            </a:r>
          </a:p>
        </p:txBody>
      </p:sp>
    </p:spTree>
    <p:extLst>
      <p:ext uri="{BB962C8B-B14F-4D97-AF65-F5344CB8AC3E}">
        <p14:creationId xmlns:p14="http://schemas.microsoft.com/office/powerpoint/2010/main" val="3646817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Hand in hand with the consummation of this expansion went a shift of the main weights of the balance from Europe to other continents. At the outbreak of the First World War in 1914, the main weights in the balance were predominantly European: Great Britain. France, and Russia in one scale. Germany and Austria in the other. </a:t>
            </a:r>
          </a:p>
        </p:txBody>
      </p:sp>
    </p:spTree>
    <p:extLst>
      <p:ext uri="{BB962C8B-B14F-4D97-AF65-F5344CB8AC3E}">
        <p14:creationId xmlns:p14="http://schemas.microsoft.com/office/powerpoint/2010/main" val="7951094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EVALUATION OF THE BALANCE OF POWER</a:t>
            </a:r>
          </a:p>
          <a:p>
            <a:pPr marL="0" indent="0" algn="just">
              <a:buNone/>
            </a:pPr>
            <a:r>
              <a:rPr lang="en-US" sz="4000" cap="none" dirty="0"/>
              <a:t>Considering especially its changed structure, how are we to evaluate the balance of power and to assess its future usefulness for the preservation of peace and security in the modern world? </a:t>
            </a:r>
          </a:p>
        </p:txBody>
      </p:sp>
    </p:spTree>
    <p:extLst>
      <p:ext uri="{BB962C8B-B14F-4D97-AF65-F5344CB8AC3E}">
        <p14:creationId xmlns:p14="http://schemas.microsoft.com/office/powerpoint/2010/main" val="3392024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410235"/>
            <a:ext cx="12192000" cy="5447765"/>
          </a:xfrm>
        </p:spPr>
        <p:txBody>
          <a:bodyPr>
            <a:normAutofit fontScale="92500"/>
          </a:bodyPr>
          <a:lstStyle/>
          <a:p>
            <a:pPr marL="0" indent="0" algn="just">
              <a:buNone/>
            </a:pPr>
            <a:r>
              <a:rPr lang="en-US" sz="4000" b="1" u="sng" cap="none" dirty="0"/>
              <a:t>The Uncertainty of the Balance of Power </a:t>
            </a:r>
            <a:endParaRPr lang="en-US" sz="4000" cap="none" dirty="0"/>
          </a:p>
          <a:p>
            <a:pPr marL="0" indent="0" algn="just">
              <a:buNone/>
            </a:pPr>
            <a:r>
              <a:rPr lang="en-US" sz="4000" b="1" u="sng" cap="none" dirty="0"/>
              <a:t>The Unreality of the Balance of Power </a:t>
            </a:r>
          </a:p>
          <a:p>
            <a:pPr marL="0" indent="0" algn="just">
              <a:buNone/>
            </a:pPr>
            <a:r>
              <a:rPr lang="en-US" sz="4000" cap="none" dirty="0"/>
              <a:t>The dynamics of international politics as they play between status quo and imperialistic nations. lead of necessity to such a disturbance of the balance of power that war appears as the only policy that offers the status quo nations at least a chance to redress the balance of power in their favor. </a:t>
            </a:r>
          </a:p>
        </p:txBody>
      </p:sp>
    </p:spTree>
    <p:extLst>
      <p:ext uri="{BB962C8B-B14F-4D97-AF65-F5344CB8AC3E}">
        <p14:creationId xmlns:p14="http://schemas.microsoft.com/office/powerpoint/2010/main" val="1886501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Analysis: </a:t>
            </a:r>
          </a:p>
          <a:p>
            <a:pPr marL="0" indent="0" algn="just">
              <a:buNone/>
            </a:pPr>
            <a:r>
              <a:rPr lang="en-US" sz="4000" cap="none" dirty="0"/>
              <a:t> </a:t>
            </a:r>
          </a:p>
          <a:p>
            <a:pPr marL="0" indent="0" algn="just">
              <a:buNone/>
            </a:pPr>
            <a:endParaRPr lang="en-US" sz="4000" cap="none" dirty="0"/>
          </a:p>
        </p:txBody>
      </p:sp>
    </p:spTree>
    <p:extLst>
      <p:ext uri="{BB962C8B-B14F-4D97-AF65-F5344CB8AC3E}">
        <p14:creationId xmlns:p14="http://schemas.microsoft.com/office/powerpoint/2010/main" val="2530950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BALANCE OF POWER AS UNIVERSAL CONCEPT</a:t>
            </a:r>
            <a:endParaRPr lang="en-GB" sz="1800" cap="none" dirty="0">
              <a:latin typeface="Times New Roman" panose="02020603050405020304" pitchFamily="18" charset="0"/>
              <a:cs typeface="Times New Roman" panose="02020603050405020304" pitchFamily="18" charset="0"/>
            </a:endParaRPr>
          </a:p>
          <a:p>
            <a:pPr marL="0" indent="0" algn="just">
              <a:buNone/>
            </a:pPr>
            <a:r>
              <a:rPr lang="en-US" sz="4000" cap="none" dirty="0"/>
              <a:t>The concept of "equilibrium" as a synonym for "balance" is commonly employed in many sciences –physics, biology, economics,  sociology,  and political science</a:t>
            </a:r>
            <a:r>
              <a:rPr lang="en-US" sz="4000" dirty="0"/>
              <a:t>. </a:t>
            </a:r>
          </a:p>
          <a:p>
            <a:pPr marL="0" indent="0" algn="just">
              <a:buNone/>
            </a:pPr>
            <a:r>
              <a:rPr lang="en-US" sz="4000" b="1" u="sng" cap="none" dirty="0"/>
              <a:t>“Equilibrium exists in the human body”.</a:t>
            </a:r>
          </a:p>
          <a:p>
            <a:pPr marL="0" indent="0" algn="just">
              <a:buNone/>
            </a:pPr>
            <a:endParaRPr lang="en-US" sz="4000" u="sng" cap="none" dirty="0"/>
          </a:p>
        </p:txBody>
      </p:sp>
    </p:spTree>
    <p:extLst>
      <p:ext uri="{BB962C8B-B14F-4D97-AF65-F5344CB8AC3E}">
        <p14:creationId xmlns:p14="http://schemas.microsoft.com/office/powerpoint/2010/main" val="211302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We search for a proper balance between different geographical regions. Such as the East and the West, the North and the South; between different kinds of activities, such as agriculture and industry, heavy and light industries, big and small businesses, producers and consumers, management and labor.</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254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Two assumptions </a:t>
            </a:r>
            <a:r>
              <a:rPr lang="en-US" sz="4000" cap="none" dirty="0"/>
              <a:t>are at the foundation of all such equilibriums: </a:t>
            </a:r>
          </a:p>
          <a:p>
            <a:pPr marL="0" indent="0" algn="just">
              <a:buNone/>
            </a:pPr>
            <a:r>
              <a:rPr lang="en-US" sz="4000" b="1" u="sng" cap="none" dirty="0"/>
              <a:t>First, </a:t>
            </a:r>
            <a:r>
              <a:rPr lang="en-US" sz="4000" cap="none" dirty="0"/>
              <a:t>that the elements to be balanced are necessary for society or are entitled to exist and,</a:t>
            </a:r>
          </a:p>
          <a:p>
            <a:pPr marL="0" indent="0" algn="just">
              <a:buNone/>
            </a:pPr>
            <a:r>
              <a:rPr lang="en-US" sz="4000" b="1" u="sng" cap="none" dirty="0"/>
              <a:t>Second. </a:t>
            </a:r>
            <a:r>
              <a:rPr lang="en-US" sz="4000" cap="none" dirty="0"/>
              <a:t>That without a state of equilibrium among them one element will gain ascendancy over the others… </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462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u="sng" cap="none" dirty="0"/>
              <a:t>It is the purpose of all such equilibriums to maintain the stability </a:t>
            </a:r>
            <a:r>
              <a:rPr lang="en-US" sz="4000" cap="none" dirty="0"/>
              <a:t>of the system without destroying the multiplicity of the elements composing it. </a:t>
            </a:r>
          </a:p>
          <a:p>
            <a:pPr marL="0" indent="0" algn="just">
              <a:buNone/>
            </a:pPr>
            <a:r>
              <a:rPr lang="en-US" sz="4000" u="sng" cap="none" dirty="0"/>
              <a:t>If the goal were stability alone. </a:t>
            </a:r>
            <a:r>
              <a:rPr lang="en-US" sz="4000" cap="none" dirty="0"/>
              <a:t>It could be achieved by allowing one element to destroy or overwhelm the others and take their place. </a:t>
            </a:r>
          </a:p>
          <a:p>
            <a:pPr marL="0" indent="0" algn="just">
              <a:buNone/>
            </a:pPr>
            <a:r>
              <a:rPr lang="en-US" sz="4000" u="sng" cap="none" dirty="0"/>
              <a:t>Since the goal is stability plus the preservation of all </a:t>
            </a:r>
            <a:r>
              <a:rPr lang="en-US" sz="4000" cap="none" dirty="0"/>
              <a:t>the elements of the system. The equilibrium must aim at preventing any element from gaining ascendancy over the others</a:t>
            </a:r>
          </a:p>
        </p:txBody>
      </p:sp>
    </p:spTree>
    <p:extLst>
      <p:ext uri="{BB962C8B-B14F-4D97-AF65-F5344CB8AC3E}">
        <p14:creationId xmlns:p14="http://schemas.microsoft.com/office/powerpoint/2010/main" val="173490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a:t>TWO MAIN PATTERNS OF THE BALANCE OF POWER</a:t>
            </a:r>
            <a:r>
              <a:rPr lang="en-US" sz="4000" b="1" u="sng" cap="none" dirty="0"/>
              <a:t> </a:t>
            </a:r>
          </a:p>
          <a:p>
            <a:pPr marL="0" indent="0" algn="just">
              <a:buNone/>
            </a:pPr>
            <a:r>
              <a:rPr lang="en-US" sz="4000" cap="none" dirty="0"/>
              <a:t>The struggle for power on the international scene can be carried on the two typical patterns</a:t>
            </a:r>
            <a:r>
              <a:rPr lang="en-US" sz="4000" dirty="0"/>
              <a:t>. </a:t>
            </a:r>
          </a:p>
          <a:p>
            <a:pPr marL="0" indent="0" algn="just">
              <a:buNone/>
            </a:pPr>
            <a:r>
              <a:rPr lang="en-US" sz="4000" cap="none" dirty="0"/>
              <a:t>1: The pattern of direct opposition</a:t>
            </a:r>
          </a:p>
          <a:p>
            <a:pPr marL="0" indent="0" algn="just">
              <a:buNone/>
            </a:pPr>
            <a:r>
              <a:rPr lang="en-GB" sz="4000" cap="none" dirty="0"/>
              <a:t>2: The pattern of competition </a:t>
            </a:r>
            <a:r>
              <a:rPr lang="en-US" sz="4000" cap="none" dirty="0"/>
              <a:t> </a:t>
            </a:r>
          </a:p>
          <a:p>
            <a:pPr marL="0" indent="0" algn="just">
              <a:buNone/>
            </a:pPr>
            <a:endParaRPr lang="en-US" sz="4000" b="1" u="sng" cap="none" dirty="0"/>
          </a:p>
        </p:txBody>
      </p:sp>
    </p:spTree>
    <p:extLst>
      <p:ext uri="{BB962C8B-B14F-4D97-AF65-F5344CB8AC3E}">
        <p14:creationId xmlns:p14="http://schemas.microsoft.com/office/powerpoint/2010/main" val="1692588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991673"/>
            <a:ext cx="12192000" cy="5653827"/>
          </a:xfrm>
        </p:spPr>
        <p:txBody>
          <a:bodyPr>
            <a:normAutofit fontScale="77500" lnSpcReduction="20000"/>
          </a:bodyPr>
          <a:lstStyle/>
          <a:p>
            <a:pPr marL="0" indent="0" algn="just">
              <a:buNone/>
            </a:pPr>
            <a:r>
              <a:rPr lang="en-US" sz="4000" b="1" u="sng" cap="none" dirty="0"/>
              <a:t>The pattern of direct opposition</a:t>
            </a:r>
          </a:p>
          <a:p>
            <a:pPr marL="0" indent="0" algn="just">
              <a:buNone/>
            </a:pPr>
            <a:r>
              <a:rPr lang="en-US" sz="4000" cap="none" dirty="0"/>
              <a:t>Nation A may embark upon an imperialistic policy with regard to nation B. And nation B may counter that policy with a policy of the status quo or with an imperialistic policy of its own. </a:t>
            </a:r>
          </a:p>
          <a:p>
            <a:pPr marL="0" indent="0" algn="just">
              <a:buNone/>
            </a:pPr>
            <a:r>
              <a:rPr lang="en-US" sz="4000" cap="none" dirty="0"/>
              <a:t>France and its allies opposing Russia in 1812, Japan opposing China from 1931 to 1941. The united nations vs. The axis from 1941 on, Correspond to that pattern. </a:t>
            </a:r>
          </a:p>
          <a:p>
            <a:pPr marL="0" indent="0" algn="just">
              <a:buNone/>
            </a:pPr>
            <a:r>
              <a:rPr lang="en-US" sz="4000" cap="none" dirty="0"/>
              <a:t>The pattern is one of direct opposition between the nation that wants to establish its power over another nation and the latter, which refuses to yield.</a:t>
            </a:r>
            <a:endParaRPr lang="en-US" sz="4000" b="1" u="sng" cap="none" dirty="0"/>
          </a:p>
        </p:txBody>
      </p:sp>
    </p:spTree>
    <p:extLst>
      <p:ext uri="{BB962C8B-B14F-4D97-AF65-F5344CB8AC3E}">
        <p14:creationId xmlns:p14="http://schemas.microsoft.com/office/powerpoint/2010/main" val="3758292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Nation A may also pursue an imperialistic policy toward nation C. Which may either resist or acquiesce in that policy, while nation B follows with regard to nation C either a policy of imperialism or one of the status quo. </a:t>
            </a:r>
          </a:p>
          <a:p>
            <a:pPr marL="0" indent="0" algn="just">
              <a:buNone/>
            </a:pPr>
            <a:r>
              <a:rPr lang="en-US" sz="4000" cap="none" dirty="0"/>
              <a:t>The pattern of the struggle for power between a and b is here not one of direct opposition, but of competition.</a:t>
            </a:r>
            <a:endParaRPr lang="en-US" sz="4000" b="1" u="sng" cap="none" dirty="0"/>
          </a:p>
        </p:txBody>
      </p:sp>
    </p:spTree>
    <p:extLst>
      <p:ext uri="{BB962C8B-B14F-4D97-AF65-F5344CB8AC3E}">
        <p14:creationId xmlns:p14="http://schemas.microsoft.com/office/powerpoint/2010/main" val="2563324936"/>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813</TotalTime>
  <Words>1776</Words>
  <Application>Microsoft Office PowerPoint</Application>
  <PresentationFormat>Widescreen</PresentationFormat>
  <Paragraphs>104</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Times New Roman</vt:lpstr>
      <vt:lpstr>Tw Cen MT</vt:lpstr>
      <vt:lpstr>Droplet</vt:lpstr>
      <vt:lpstr>The Balance of Power</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cp:lastModifiedBy>
  <cp:revision>206</cp:revision>
  <dcterms:created xsi:type="dcterms:W3CDTF">2016-04-09T06:11:37Z</dcterms:created>
  <dcterms:modified xsi:type="dcterms:W3CDTF">2019-02-26T07:04:41Z</dcterms:modified>
</cp:coreProperties>
</file>