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sldIdLst>
    <p:sldId id="259" r:id="rId2"/>
    <p:sldId id="289" r:id="rId3"/>
    <p:sldId id="288" r:id="rId4"/>
    <p:sldId id="284" r:id="rId5"/>
    <p:sldId id="286" r:id="rId6"/>
    <p:sldId id="287" r:id="rId7"/>
    <p:sldId id="262" r:id="rId8"/>
    <p:sldId id="267" r:id="rId9"/>
    <p:sldId id="272" r:id="rId10"/>
    <p:sldId id="270" r:id="rId11"/>
    <p:sldId id="282" r:id="rId12"/>
    <p:sldId id="281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7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43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20-Feb-17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30089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20-Feb-17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1539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20-Feb-17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0315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20-Feb-17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567373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20-Feb-17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87460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20-Feb-17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51702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20-Feb-17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00281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20-Feb-17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75319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20-Feb-17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26114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20-Feb-17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3729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20-Feb-17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322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20-Feb-17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1207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20-Feb-17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912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20-Feb-17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8794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20-Feb-17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7450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20-Feb-17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50678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20-Feb-17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5852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20-Feb-17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7812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06063"/>
            <a:ext cx="10515600" cy="1094703"/>
          </a:xfrm>
        </p:spPr>
        <p:txBody>
          <a:bodyPr>
            <a:normAutofit/>
          </a:bodyPr>
          <a:lstStyle/>
          <a:p>
            <a:r>
              <a:rPr lang="en-GB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Discourse of geopolitics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1197735"/>
            <a:ext cx="12192000" cy="5447765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en-US" sz="4000" cap="none" dirty="0"/>
              <a:t>1: Imperialist Geopolitics </a:t>
            </a:r>
          </a:p>
          <a:p>
            <a:pPr marL="0" indent="0" algn="just">
              <a:buNone/>
            </a:pPr>
            <a:r>
              <a:rPr lang="en-US" sz="4000" cap="none" dirty="0"/>
              <a:t>2: Cold war geopolitics </a:t>
            </a:r>
          </a:p>
          <a:p>
            <a:pPr marL="0" indent="0" algn="just">
              <a:buNone/>
            </a:pPr>
            <a:r>
              <a:rPr lang="en-US" sz="4000" cap="none" dirty="0"/>
              <a:t>3: New world order Geopolitics </a:t>
            </a:r>
          </a:p>
          <a:p>
            <a:pPr marL="0" indent="0" algn="just">
              <a:buNone/>
            </a:pPr>
            <a:r>
              <a:rPr lang="en-US" sz="4000" cap="none" dirty="0"/>
              <a:t>4: Environmental Geopolitics</a:t>
            </a:r>
          </a:p>
          <a:p>
            <a:pPr marL="0" indent="0" algn="just">
              <a:buNone/>
            </a:pPr>
            <a:r>
              <a:rPr lang="en-US" sz="4000" cap="none" dirty="0"/>
              <a:t>Throughout  the course, we would like to concentrate on the three aspects of geopolitics: Imperialist geopolitics, Cold war geopolitics and new world order geopolitics in 21th century.    </a:t>
            </a:r>
          </a:p>
        </p:txBody>
      </p:sp>
    </p:spTree>
    <p:extLst>
      <p:ext uri="{BB962C8B-B14F-4D97-AF65-F5344CB8AC3E}">
        <p14:creationId xmlns:p14="http://schemas.microsoft.com/office/powerpoint/2010/main" val="19109364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06063"/>
            <a:ext cx="10515600" cy="1094703"/>
          </a:xfrm>
        </p:spPr>
        <p:txBody>
          <a:bodyPr/>
          <a:lstStyle/>
          <a:p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continued….</a:t>
            </a:r>
            <a:endParaRPr lang="en-GB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1197735"/>
            <a:ext cx="12192000" cy="5447765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en-US" sz="4000" dirty="0"/>
              <a:t>Rimland Theory, argued that Mackinder’s Inner Crescent (which Spykman renamed the Rimland), was actually the pivotal area, having more resources than the Heartland and being, in Mahan’s words, a “debatable zone” subject to control by both the Heartland and by the maritime powers, thus giving sea power greater weight than Mackinder does even in light of railroad development.</a:t>
            </a:r>
            <a:endParaRPr lang="en-US" sz="4000" cap="none" dirty="0"/>
          </a:p>
        </p:txBody>
      </p:sp>
    </p:spTree>
    <p:extLst>
      <p:ext uri="{BB962C8B-B14F-4D97-AF65-F5344CB8AC3E}">
        <p14:creationId xmlns:p14="http://schemas.microsoft.com/office/powerpoint/2010/main" val="16925888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06063"/>
            <a:ext cx="10515600" cy="1094703"/>
          </a:xfrm>
        </p:spPr>
        <p:txBody>
          <a:bodyPr/>
          <a:lstStyle/>
          <a:p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continued….</a:t>
            </a:r>
            <a:endParaRPr lang="en-GB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1197735"/>
            <a:ext cx="12192000" cy="544776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4000" cap="none" dirty="0"/>
              <a:t>According to Spykman’s formula.</a:t>
            </a:r>
          </a:p>
          <a:p>
            <a:pPr marL="0" indent="0" algn="just">
              <a:buNone/>
            </a:pPr>
            <a:r>
              <a:rPr lang="en-US" sz="4000" cap="none" dirty="0"/>
              <a:t>“Who controls the Rimland rules Eurasia; </a:t>
            </a:r>
          </a:p>
          <a:p>
            <a:pPr marL="0" indent="0" algn="just">
              <a:buNone/>
            </a:pPr>
            <a:r>
              <a:rPr lang="en-US" sz="4000" cap="none" dirty="0"/>
              <a:t>Who rules Eurasia controls the destinies of the world.” </a:t>
            </a:r>
          </a:p>
          <a:p>
            <a:pPr marL="0" indent="0" algn="just">
              <a:buNone/>
            </a:pPr>
            <a:endParaRPr lang="en-US" sz="4000" cap="none" dirty="0"/>
          </a:p>
        </p:txBody>
      </p:sp>
    </p:spTree>
    <p:extLst>
      <p:ext uri="{BB962C8B-B14F-4D97-AF65-F5344CB8AC3E}">
        <p14:creationId xmlns:p14="http://schemas.microsoft.com/office/powerpoint/2010/main" val="3491999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06063"/>
            <a:ext cx="10515600" cy="1094703"/>
          </a:xfrm>
        </p:spPr>
        <p:txBody>
          <a:bodyPr/>
          <a:lstStyle/>
          <a:p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continued….</a:t>
            </a:r>
            <a:endParaRPr lang="en-GB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1197735"/>
            <a:ext cx="12192000" cy="544776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4000" cap="none"/>
              <a:t>Analysis:  </a:t>
            </a:r>
            <a:endParaRPr lang="en-US" sz="4000" cap="none" dirty="0"/>
          </a:p>
          <a:p>
            <a:pPr marL="0" indent="0" algn="just">
              <a:buNone/>
            </a:pPr>
            <a:r>
              <a:rPr lang="en-US" sz="4000" cap="none" dirty="0"/>
              <a:t> </a:t>
            </a:r>
          </a:p>
          <a:p>
            <a:pPr marL="0" indent="0" algn="just">
              <a:buNone/>
            </a:pPr>
            <a:endParaRPr lang="en-US" sz="4000" cap="none" dirty="0"/>
          </a:p>
        </p:txBody>
      </p:sp>
    </p:spTree>
    <p:extLst>
      <p:ext uri="{BB962C8B-B14F-4D97-AF65-F5344CB8AC3E}">
        <p14:creationId xmlns:p14="http://schemas.microsoft.com/office/powerpoint/2010/main" val="25309507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06063"/>
            <a:ext cx="10515600" cy="1094703"/>
          </a:xfrm>
        </p:spPr>
        <p:txBody>
          <a:bodyPr>
            <a:normAutofit/>
          </a:bodyPr>
          <a:lstStyle/>
          <a:p>
            <a:r>
              <a:rPr lang="en-US" sz="4400" b="1" u="sng" cap="none" dirty="0"/>
              <a:t>Imperialist Geopolitics</a:t>
            </a:r>
            <a:endParaRPr lang="en-GB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1197735"/>
            <a:ext cx="12192000" cy="544776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4000" cap="none" dirty="0"/>
              <a:t>	</a:t>
            </a:r>
            <a:r>
              <a:rPr lang="en-US" sz="4000" b="1" u="sng" cap="none" dirty="0"/>
              <a:t>Key intellectuals</a:t>
            </a:r>
            <a:r>
              <a:rPr lang="en-US" sz="4000" b="1" cap="none" dirty="0"/>
              <a:t>		</a:t>
            </a:r>
            <a:r>
              <a:rPr lang="en-US" sz="4000" cap="none" dirty="0"/>
              <a:t>	</a:t>
            </a:r>
            <a:r>
              <a:rPr lang="en-US" sz="4000" b="1" u="sng" cap="none" dirty="0"/>
              <a:t>dominant Lexicon </a:t>
            </a:r>
          </a:p>
          <a:p>
            <a:pPr marL="0" indent="0" algn="just">
              <a:buNone/>
            </a:pPr>
            <a:r>
              <a:rPr lang="en-US" sz="4000" cap="none" dirty="0"/>
              <a:t>	Alfred Mahan 			Sea power</a:t>
            </a:r>
          </a:p>
          <a:p>
            <a:pPr marL="0" indent="0" algn="just">
              <a:buNone/>
            </a:pPr>
            <a:r>
              <a:rPr lang="en-US" sz="4000" cap="none" dirty="0"/>
              <a:t>	Friedrich Ratzel 			</a:t>
            </a:r>
            <a:r>
              <a:rPr lang="en-US" sz="4000" i="1" cap="none" dirty="0"/>
              <a:t>Lebensraum </a:t>
            </a:r>
          </a:p>
          <a:p>
            <a:pPr marL="0" indent="0" algn="just">
              <a:buNone/>
            </a:pPr>
            <a:r>
              <a:rPr lang="en-US" sz="4000" i="1" cap="none" dirty="0"/>
              <a:t>	</a:t>
            </a:r>
            <a:r>
              <a:rPr lang="en-US" sz="4000" cap="none" dirty="0"/>
              <a:t>Halford Mackinder 		landpower/Heartland</a:t>
            </a:r>
          </a:p>
          <a:p>
            <a:pPr marL="0" indent="0" algn="just">
              <a:buNone/>
            </a:pPr>
            <a:r>
              <a:rPr lang="en-US" sz="4000" cap="none" dirty="0"/>
              <a:t>	Karl Haushofer 			landpower/Heartland</a:t>
            </a:r>
          </a:p>
          <a:p>
            <a:pPr marL="0" indent="0" algn="just">
              <a:buNone/>
            </a:pPr>
            <a:r>
              <a:rPr lang="en-US" sz="4000" cap="none" dirty="0"/>
              <a:t>	Nicholas Spykman		</a:t>
            </a:r>
            <a:r>
              <a:rPr lang="en-US" sz="4000" cap="none" dirty="0" err="1"/>
              <a:t>Rimlands</a:t>
            </a:r>
            <a:r>
              <a:rPr lang="en-US" sz="4000" cap="none" dirty="0"/>
              <a:t> 		</a:t>
            </a:r>
          </a:p>
          <a:p>
            <a:pPr marL="0" indent="0" algn="just">
              <a:buNone/>
            </a:pPr>
            <a:endParaRPr lang="en-US" sz="4000" cap="none" dirty="0"/>
          </a:p>
          <a:p>
            <a:pPr marL="0" indent="0" algn="just">
              <a:buNone/>
            </a:pPr>
            <a:endParaRPr lang="en-US" sz="4000" cap="none" dirty="0"/>
          </a:p>
          <a:p>
            <a:pPr marL="0" indent="0" algn="just">
              <a:buNone/>
            </a:pPr>
            <a:endParaRPr lang="en-US" sz="4000" cap="none" dirty="0"/>
          </a:p>
          <a:p>
            <a:pPr marL="0" indent="0" algn="just">
              <a:buNone/>
            </a:pPr>
            <a:endParaRPr lang="en-US" sz="4000" cap="none" dirty="0"/>
          </a:p>
        </p:txBody>
      </p:sp>
    </p:spTree>
    <p:extLst>
      <p:ext uri="{BB962C8B-B14F-4D97-AF65-F5344CB8AC3E}">
        <p14:creationId xmlns:p14="http://schemas.microsoft.com/office/powerpoint/2010/main" val="2646415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06063"/>
            <a:ext cx="10515600" cy="1094703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International Geopolitical theories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1197735"/>
            <a:ext cx="12192000" cy="544776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4000" cap="none" dirty="0"/>
              <a:t>Alfred Thayer Mahan: sea power (1890)</a:t>
            </a:r>
          </a:p>
          <a:p>
            <a:pPr marL="0" indent="0" algn="just">
              <a:buNone/>
            </a:pPr>
            <a:r>
              <a:rPr lang="en-US" sz="4000" cap="none" dirty="0"/>
              <a:t>Friedrich Ratzel: political geography (Living Space) 1897</a:t>
            </a:r>
          </a:p>
          <a:p>
            <a:pPr marL="0" indent="0" algn="just">
              <a:buNone/>
            </a:pPr>
            <a:r>
              <a:rPr lang="en-US" sz="4000" cap="none" dirty="0"/>
              <a:t>Rudolf Kejellen: starts “Geopolitics” 1899</a:t>
            </a:r>
          </a:p>
          <a:p>
            <a:pPr marL="0" indent="0" algn="just">
              <a:buNone/>
            </a:pPr>
            <a:r>
              <a:rPr lang="en-US" sz="4000" cap="none" dirty="0"/>
              <a:t>Halford Mackinder: Heartland theory (1904)</a:t>
            </a:r>
          </a:p>
          <a:p>
            <a:pPr marL="0" indent="0" algn="just">
              <a:buNone/>
            </a:pPr>
            <a:r>
              <a:rPr lang="en-US" sz="4000" cap="none" dirty="0"/>
              <a:t>Nicholas John Spykman: Rimland theory (1942)</a:t>
            </a:r>
          </a:p>
        </p:txBody>
      </p:sp>
    </p:spTree>
    <p:extLst>
      <p:ext uri="{BB962C8B-B14F-4D97-AF65-F5344CB8AC3E}">
        <p14:creationId xmlns:p14="http://schemas.microsoft.com/office/powerpoint/2010/main" val="1271458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06063"/>
            <a:ext cx="10515600" cy="1094703"/>
          </a:xfrm>
        </p:spPr>
        <p:txBody>
          <a:bodyPr>
            <a:normAutofit/>
          </a:bodyPr>
          <a:lstStyle/>
          <a:p>
            <a:r>
              <a:rPr lang="en-GB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Continued…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1197735"/>
            <a:ext cx="12192000" cy="544776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4000" b="1" u="sng" cap="none" dirty="0"/>
              <a:t>Mahan: Sea power theory</a:t>
            </a:r>
          </a:p>
          <a:p>
            <a:pPr marL="0" indent="0" algn="just">
              <a:buNone/>
            </a:pPr>
            <a:r>
              <a:rPr lang="en-US" sz="4000" cap="none" dirty="0"/>
              <a:t>Six fundamental elements of sea power:  </a:t>
            </a:r>
          </a:p>
          <a:p>
            <a:pPr marL="0" indent="0" algn="just">
              <a:buNone/>
            </a:pPr>
            <a:r>
              <a:rPr lang="en-US" sz="4000" cap="none" dirty="0"/>
              <a:t>1. Geographical position 2. Physical conformation </a:t>
            </a:r>
          </a:p>
          <a:p>
            <a:pPr marL="0" indent="0" algn="just">
              <a:buNone/>
            </a:pPr>
            <a:r>
              <a:rPr lang="en-US" sz="4000" cap="none" dirty="0"/>
              <a:t>3. Extent of territory 4. Size of population</a:t>
            </a:r>
          </a:p>
          <a:p>
            <a:pPr marL="0" indent="0" algn="just">
              <a:buNone/>
            </a:pPr>
            <a:r>
              <a:rPr lang="en-US" sz="4000" cap="none" dirty="0"/>
              <a:t>5. character of people 6. character of government  </a:t>
            </a:r>
          </a:p>
          <a:p>
            <a:pPr marL="0" indent="0" algn="just">
              <a:buNone/>
            </a:pPr>
            <a:endParaRPr lang="en-US" sz="4000" cap="none" dirty="0"/>
          </a:p>
          <a:p>
            <a:pPr marL="0" indent="0" algn="just">
              <a:buNone/>
            </a:pPr>
            <a:endParaRPr lang="en-US" sz="4000" cap="none" dirty="0"/>
          </a:p>
        </p:txBody>
      </p:sp>
    </p:spTree>
    <p:extLst>
      <p:ext uri="{BB962C8B-B14F-4D97-AF65-F5344CB8AC3E}">
        <p14:creationId xmlns:p14="http://schemas.microsoft.com/office/powerpoint/2010/main" val="3403263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06063"/>
            <a:ext cx="10515600" cy="1094703"/>
          </a:xfrm>
        </p:spPr>
        <p:txBody>
          <a:bodyPr>
            <a:normAutofit/>
          </a:bodyPr>
          <a:lstStyle/>
          <a:p>
            <a:r>
              <a:rPr lang="en-GB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Continued…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1197735"/>
            <a:ext cx="12192000" cy="5447765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n-US" sz="4000" b="1" u="sng" cap="none" dirty="0"/>
              <a:t>Friedrich Ratzel: Organic theory </a:t>
            </a:r>
          </a:p>
          <a:p>
            <a:pPr marL="0" indent="0" algn="just">
              <a:buNone/>
            </a:pPr>
            <a:r>
              <a:rPr lang="en-US" sz="4000" cap="none" dirty="0"/>
              <a:t>This theory contend that the state is like an organism attached to the earth that competes with other states to thrive. Like all living organism, the state needs </a:t>
            </a:r>
            <a:r>
              <a:rPr lang="en-US" sz="4000" i="1" cap="none" dirty="0"/>
              <a:t>“Lebensraum” </a:t>
            </a:r>
            <a:r>
              <a:rPr lang="en-US" sz="4000" cap="none" dirty="0"/>
              <a:t>Living Space. </a:t>
            </a:r>
            <a:r>
              <a:rPr lang="en-US" sz="4000" b="1" cap="none" dirty="0"/>
              <a:t>“Consume other to survive”</a:t>
            </a:r>
          </a:p>
          <a:p>
            <a:pPr marL="0" indent="0" algn="just">
              <a:buNone/>
            </a:pPr>
            <a:r>
              <a:rPr lang="en-US" sz="4000" cap="none" dirty="0"/>
              <a:t>States that did not expand their land area would disintegrate.  </a:t>
            </a:r>
          </a:p>
        </p:txBody>
      </p:sp>
    </p:spTree>
    <p:extLst>
      <p:ext uri="{BB962C8B-B14F-4D97-AF65-F5344CB8AC3E}">
        <p14:creationId xmlns:p14="http://schemas.microsoft.com/office/powerpoint/2010/main" val="8006928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06063"/>
            <a:ext cx="10515600" cy="1094703"/>
          </a:xfrm>
        </p:spPr>
        <p:txBody>
          <a:bodyPr>
            <a:normAutofit/>
          </a:bodyPr>
          <a:lstStyle/>
          <a:p>
            <a:r>
              <a:rPr lang="en-GB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Continued…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1197735"/>
            <a:ext cx="12192000" cy="544776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4000" b="1" u="sng" cap="none" dirty="0"/>
              <a:t>Geopolitics: </a:t>
            </a:r>
            <a:r>
              <a:rPr lang="en-US" sz="4000" cap="none" dirty="0"/>
              <a:t>the study of the relationship between geography and political power.</a:t>
            </a:r>
          </a:p>
          <a:p>
            <a:pPr marL="0" indent="0" algn="just">
              <a:buNone/>
            </a:pPr>
            <a:r>
              <a:rPr lang="en-US" sz="4000" b="1" u="sng" cap="none" dirty="0"/>
              <a:t>Geostrategy: </a:t>
            </a:r>
            <a:r>
              <a:rPr lang="en-US" sz="4000" cap="none" dirty="0"/>
              <a:t>the study of the relationship between geography and military strategy. </a:t>
            </a:r>
          </a:p>
          <a:p>
            <a:pPr marL="0" indent="0" algn="just">
              <a:buNone/>
            </a:pPr>
            <a:r>
              <a:rPr lang="en-US" sz="4000" b="1" u="sng" cap="none" dirty="0"/>
              <a:t>Heartland and Rimland theories </a:t>
            </a:r>
          </a:p>
        </p:txBody>
      </p:sp>
    </p:spTree>
    <p:extLst>
      <p:ext uri="{BB962C8B-B14F-4D97-AF65-F5344CB8AC3E}">
        <p14:creationId xmlns:p14="http://schemas.microsoft.com/office/powerpoint/2010/main" val="3125803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06063"/>
            <a:ext cx="10515600" cy="1094703"/>
          </a:xfrm>
        </p:spPr>
        <p:txBody>
          <a:bodyPr/>
          <a:lstStyle/>
          <a:p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continued….</a:t>
            </a:r>
            <a:endParaRPr lang="en-GB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1197735"/>
            <a:ext cx="12192000" cy="544776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GB" sz="4000" b="1" u="sng" dirty="0"/>
              <a:t>the Heartland Theory</a:t>
            </a:r>
            <a:endParaRPr lang="en-US" sz="4000" b="1" u="sng" cap="none" dirty="0"/>
          </a:p>
          <a:p>
            <a:pPr marL="0" indent="0" algn="just">
              <a:buNone/>
            </a:pPr>
            <a:r>
              <a:rPr lang="en-US" sz="4000" cap="none" dirty="0"/>
              <a:t>"Who rules East Europe commands the Heartland; </a:t>
            </a:r>
          </a:p>
          <a:p>
            <a:pPr marL="0" indent="0" algn="just">
              <a:buNone/>
            </a:pPr>
            <a:r>
              <a:rPr lang="en-US" sz="4000" cap="none" dirty="0"/>
              <a:t>who rules the Heartland commands the World-Island; who rules the World-Island controls the world."  </a:t>
            </a:r>
            <a:endParaRPr lang="en-GB" sz="18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sz="4000" dirty="0"/>
              <a:t>In brief, the Heartland Theory divides the world’s land into three zones: </a:t>
            </a:r>
            <a:endParaRPr lang="en-US" sz="4000" cap="none" dirty="0"/>
          </a:p>
        </p:txBody>
      </p:sp>
    </p:spTree>
    <p:extLst>
      <p:ext uri="{BB962C8B-B14F-4D97-AF65-F5344CB8AC3E}">
        <p14:creationId xmlns:p14="http://schemas.microsoft.com/office/powerpoint/2010/main" val="13548720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06063"/>
            <a:ext cx="10515600" cy="1094703"/>
          </a:xfrm>
        </p:spPr>
        <p:txBody>
          <a:bodyPr/>
          <a:lstStyle/>
          <a:p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continued….</a:t>
            </a:r>
            <a:endParaRPr lang="en-GB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1197735"/>
            <a:ext cx="12192000" cy="5447765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en-US" sz="4000" b="1" u="sng" cap="none" dirty="0"/>
              <a:t>The World-Island, </a:t>
            </a:r>
            <a:r>
              <a:rPr lang="en-US" sz="4000" cap="none" dirty="0"/>
              <a:t>consisting of Europe, Asia, and Africa. Together these three interlinked continents are the largest, most populous, and most resource-rich region on earth. </a:t>
            </a:r>
          </a:p>
          <a:p>
            <a:pPr marL="0" indent="0" algn="just">
              <a:buNone/>
            </a:pPr>
            <a:r>
              <a:rPr lang="en-US" sz="4000" b="1" u="sng" cap="none" dirty="0"/>
              <a:t>The offshore islands, </a:t>
            </a:r>
            <a:r>
              <a:rPr lang="en-US" sz="4000" cap="none" dirty="0"/>
              <a:t>such as the British Isles and the Japanese islands. </a:t>
            </a:r>
          </a:p>
          <a:p>
            <a:pPr marL="0" indent="0" algn="just">
              <a:buNone/>
            </a:pPr>
            <a:r>
              <a:rPr lang="en-US" sz="4000" b="1" u="sng" cap="none" dirty="0"/>
              <a:t>The outlying islands, </a:t>
            </a:r>
            <a:r>
              <a:rPr lang="en-US" sz="4000" cap="none" dirty="0"/>
              <a:t>by which Mackinder actually means the continents of North America, South America, and Australia</a:t>
            </a:r>
          </a:p>
          <a:p>
            <a:pPr marL="0" indent="0" algn="just">
              <a:buNone/>
            </a:pPr>
            <a:endParaRPr lang="en-GB" sz="18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22544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06063"/>
            <a:ext cx="10515600" cy="1094703"/>
          </a:xfrm>
        </p:spPr>
        <p:txBody>
          <a:bodyPr/>
          <a:lstStyle/>
          <a:p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continued….</a:t>
            </a:r>
            <a:endParaRPr lang="en-GB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1197735"/>
            <a:ext cx="12192000" cy="544776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4000" cap="none" dirty="0"/>
              <a:t>In 1942, </a:t>
            </a:r>
            <a:r>
              <a:rPr lang="en-US" sz="4000" b="1" u="sng" cap="none" dirty="0"/>
              <a:t>Geostrategist Nicholas J. Spykman </a:t>
            </a:r>
            <a:r>
              <a:rPr lang="en-US" sz="4000" cap="none" dirty="0"/>
              <a:t>(1893-1943) published America's Strategy in World Politics, in which he set forth a theory that combined those of Mackinder and leading naval theorist Alfred Thayer Mahan. </a:t>
            </a:r>
          </a:p>
          <a:p>
            <a:pPr marL="0" indent="0" algn="just">
              <a:buNone/>
            </a:pPr>
            <a:r>
              <a:rPr lang="en-US" sz="4000" cap="none" dirty="0"/>
              <a:t>This theory, called the Rimland Theory</a:t>
            </a:r>
            <a:endParaRPr lang="en-GB" sz="18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1757765"/>
      </p:ext>
    </p:extLst>
  </p:cSld>
  <p:clrMapOvr>
    <a:masterClrMapping/>
  </p:clrMapOvr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Droplet</Template>
  <TotalTime>762</TotalTime>
  <Words>500</Words>
  <Application>Microsoft Office PowerPoint</Application>
  <PresentationFormat>Widescreen</PresentationFormat>
  <Paragraphs>56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Times New Roman</vt:lpstr>
      <vt:lpstr>Tw Cen MT</vt:lpstr>
      <vt:lpstr>Droplet</vt:lpstr>
      <vt:lpstr>Discourse of geopolitics </vt:lpstr>
      <vt:lpstr>Imperialist Geopolitics</vt:lpstr>
      <vt:lpstr>International Geopolitical theories </vt:lpstr>
      <vt:lpstr>Continued…</vt:lpstr>
      <vt:lpstr>Continued… </vt:lpstr>
      <vt:lpstr>Continued… </vt:lpstr>
      <vt:lpstr>  continued….</vt:lpstr>
      <vt:lpstr>  continued….</vt:lpstr>
      <vt:lpstr>  continued….</vt:lpstr>
      <vt:lpstr>  continued….</vt:lpstr>
      <vt:lpstr>  continued….</vt:lpstr>
      <vt:lpstr>  continued….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zarmina irfan</dc:creator>
  <cp:lastModifiedBy>IRFAN QASRANI</cp:lastModifiedBy>
  <cp:revision>159</cp:revision>
  <dcterms:created xsi:type="dcterms:W3CDTF">2016-04-09T06:11:37Z</dcterms:created>
  <dcterms:modified xsi:type="dcterms:W3CDTF">2017-02-20T05:41:32Z</dcterms:modified>
</cp:coreProperties>
</file>