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70" r:id="rId3"/>
    <p:sldId id="264" r:id="rId4"/>
    <p:sldId id="265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26-Mar-19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26-Mar-19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26-Mar-19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26-Mar-19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26-Mar-19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26-Mar-19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26-Mar-19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26-Mar-19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26-Mar-19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26-Mar-19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26-Mar-19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26-Mar-19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457200"/>
            <a:ext cx="7854696" cy="838200"/>
          </a:xfrm>
        </p:spPr>
        <p:txBody>
          <a:bodyPr>
            <a:normAutofit fontScale="90000"/>
          </a:bodyPr>
          <a:lstStyle/>
          <a:p>
            <a:pPr algn="l"/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Strategic History: Land power &amp; Sea power. 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1371600"/>
            <a:ext cx="7854696" cy="5334000"/>
          </a:xfrm>
        </p:spPr>
        <p:txBody>
          <a:bodyPr>
            <a:normAutofit/>
          </a:bodyPr>
          <a:lstStyle/>
          <a:p>
            <a:pPr algn="just"/>
            <a:r>
              <a:rPr lang="en-US" sz="2800" b="1" u="sng" dirty="0"/>
              <a:t>Throughout history, </a:t>
            </a:r>
            <a:r>
              <a:rPr lang="en-US" sz="2800" b="1" dirty="0"/>
              <a:t>geography </a:t>
            </a:r>
            <a:r>
              <a:rPr lang="en-US" sz="2800" dirty="0"/>
              <a:t>has influenced the geopolitical orientation of countries in the direction of either land power or sea power. </a:t>
            </a:r>
          </a:p>
          <a:p>
            <a:pPr algn="just"/>
            <a:r>
              <a:rPr lang="en-US" sz="2800" dirty="0"/>
              <a:t>An insular or island location will likely orient a country to the sea, </a:t>
            </a:r>
          </a:p>
          <a:p>
            <a:pPr algn="just"/>
            <a:r>
              <a:rPr lang="en-US" sz="2800" dirty="0"/>
              <a:t>whereas a continental location will likely orient a country toward land.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457200"/>
            <a:ext cx="7854696" cy="838200"/>
          </a:xfrm>
        </p:spPr>
        <p:txBody>
          <a:bodyPr>
            <a:normAutofit/>
          </a:bodyPr>
          <a:lstStyle/>
          <a:p>
            <a:pPr algn="l"/>
            <a:r>
              <a:rPr lang="en-US" sz="3600" dirty="0"/>
              <a:t>Continue..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1371600"/>
            <a:ext cx="7854696" cy="5334000"/>
          </a:xfrm>
        </p:spPr>
        <p:txBody>
          <a:bodyPr>
            <a:normAutofit/>
          </a:bodyPr>
          <a:lstStyle/>
          <a:p>
            <a:pPr algn="just"/>
            <a:r>
              <a:rPr lang="en-US" sz="2800" dirty="0"/>
              <a:t>The global conflicts of the eighteenth, nineteenth and twentieth centuries involved repeated, though not exclusive, </a:t>
            </a:r>
            <a:r>
              <a:rPr lang="en-US" sz="2800" b="1" u="sng" dirty="0"/>
              <a:t>clashes between land powers and maritime powers</a:t>
            </a:r>
            <a:r>
              <a:rPr lang="en-US" sz="2800" dirty="0"/>
              <a:t>. This is a recurring theme in the literature of geopolitics. </a:t>
            </a:r>
          </a:p>
          <a:p>
            <a:pPr algn="just"/>
            <a:r>
              <a:rPr lang="en-US" sz="2800" u="sng" dirty="0"/>
              <a:t>Geography conditions the land or sea orientation of countries</a:t>
            </a:r>
            <a:r>
              <a:rPr lang="en-US" sz="2800" dirty="0"/>
              <a:t>. Island nations, such as Great Britain and Japan, are natural </a:t>
            </a:r>
            <a:r>
              <a:rPr lang="en-US" sz="2800" b="1" dirty="0"/>
              <a:t>maritime powers</a:t>
            </a:r>
            <a:r>
              <a:rPr lang="en-US" sz="2800" dirty="0"/>
              <a:t>. The United States, free from land challenges on the North American continent throughout most of its history, is also a maritime power</a:t>
            </a:r>
          </a:p>
          <a:p>
            <a:pPr algn="just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5199030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533400"/>
            <a:ext cx="7851648" cy="838200"/>
          </a:xfrm>
        </p:spPr>
        <p:txBody>
          <a:bodyPr>
            <a:normAutofit/>
          </a:bodyPr>
          <a:lstStyle/>
          <a:p>
            <a:pPr algn="l"/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Continue…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1524000"/>
            <a:ext cx="7854696" cy="5181600"/>
          </a:xfrm>
        </p:spPr>
        <p:txBody>
          <a:bodyPr>
            <a:normAutofit lnSpcReduction="10000"/>
          </a:bodyPr>
          <a:lstStyle/>
          <a:p>
            <a:pPr algn="l"/>
            <a:r>
              <a:rPr lang="en-US" sz="2800" dirty="0"/>
              <a:t>On the other hand, countries that are essentially landlocked, such as Russia and Germany, tend to be land powers. </a:t>
            </a:r>
          </a:p>
          <a:p>
            <a:pPr algn="l"/>
            <a:r>
              <a:rPr lang="en-US" sz="2800" dirty="0"/>
              <a:t>Finally, there are countries like France, India, and China that are primarily </a:t>
            </a:r>
            <a:r>
              <a:rPr lang="en-US" sz="2800" b="1" dirty="0"/>
              <a:t>land powers </a:t>
            </a:r>
            <a:r>
              <a:rPr lang="en-US" sz="2800" dirty="0"/>
              <a:t>but have ready access to the ocean</a:t>
            </a:r>
          </a:p>
          <a:p>
            <a:pPr algn="l"/>
            <a:r>
              <a:rPr lang="en-US" sz="2800" dirty="0"/>
              <a:t>Since 1740 the maritime powers…</a:t>
            </a:r>
          </a:p>
          <a:p>
            <a:pPr algn="l"/>
            <a:r>
              <a:rPr lang="en-US" sz="2800" dirty="0"/>
              <a:t>First Great Britain, then the United States, was able to organize and underwrite global coalitions to defeat challenges from great land powers (France, Germany, and the Soviet Union). </a:t>
            </a:r>
            <a:br>
              <a:rPr lang="en-US" sz="2800" dirty="0"/>
            </a:b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15812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533400"/>
            <a:ext cx="7851648" cy="838200"/>
          </a:xfrm>
        </p:spPr>
        <p:txBody>
          <a:bodyPr>
            <a:normAutofit/>
          </a:bodyPr>
          <a:lstStyle/>
          <a:p>
            <a:pPr algn="l"/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Continue…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1371600"/>
            <a:ext cx="7854696" cy="5334000"/>
          </a:xfrm>
        </p:spPr>
        <p:txBody>
          <a:bodyPr>
            <a:normAutofit/>
          </a:bodyPr>
          <a:lstStyle/>
          <a:p>
            <a:pPr algn="l"/>
            <a:r>
              <a:rPr lang="en-US" sz="2800" u="sng" dirty="0"/>
              <a:t>It was never purely a sea power versus land power struggle</a:t>
            </a:r>
            <a:r>
              <a:rPr lang="en-US" sz="2800" dirty="0"/>
              <a:t>. Contrary to popular belief, the worldviews of Mackinder and the American naval historian Alfred Thayer Mahan are not diametric opposites. </a:t>
            </a:r>
          </a:p>
          <a:p>
            <a:pPr algn="l"/>
            <a:r>
              <a:rPr lang="en-US" sz="2800" b="1" u="sng" dirty="0"/>
              <a:t>Both recognized </a:t>
            </a:r>
            <a:r>
              <a:rPr lang="en-US" sz="2800" dirty="0"/>
              <a:t>the immense value of sea power in a world where three-quarters of the earth’s surface is water. </a:t>
            </a:r>
            <a:r>
              <a:rPr lang="en-US" sz="2800" b="1" u="sng" dirty="0"/>
              <a:t>Both believed </a:t>
            </a:r>
            <a:r>
              <a:rPr lang="en-US" sz="2800" dirty="0"/>
              <a:t>that all other things being equal an insular geographical position was the most favorable position. </a:t>
            </a:r>
            <a:r>
              <a:rPr lang="en-US" sz="2800" b="1" u="sng" dirty="0"/>
              <a:t>Finally,</a:t>
            </a:r>
            <a:r>
              <a:rPr lang="en-US" sz="2800" dirty="0"/>
              <a:t> both believed that the continent of Eurasia was the principal arena of struggle for the great powers.</a:t>
            </a:r>
          </a:p>
          <a:p>
            <a:pPr algn="l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7930965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609600"/>
            <a:ext cx="7851648" cy="3124200"/>
          </a:xfrm>
        </p:spPr>
        <p:txBody>
          <a:bodyPr>
            <a:normAutofit/>
          </a:bodyPr>
          <a:lstStyle/>
          <a:p>
            <a:pPr algn="ctr"/>
            <a:r>
              <a:rPr lang="en-US" sz="96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Q &amp; A?</a:t>
            </a:r>
            <a:endParaRPr lang="en-US" sz="9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1260</TotalTime>
  <Words>332</Words>
  <Application>Microsoft Office PowerPoint</Application>
  <PresentationFormat>On-screen Show (4:3)</PresentationFormat>
  <Paragraphs>16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Calibri</vt:lpstr>
      <vt:lpstr>Constantia</vt:lpstr>
      <vt:lpstr>Times New Roman</vt:lpstr>
      <vt:lpstr>Wingdings 2</vt:lpstr>
      <vt:lpstr>Flow</vt:lpstr>
      <vt:lpstr>Strategic History: Land power &amp; Sea power. </vt:lpstr>
      <vt:lpstr>Continue.. </vt:lpstr>
      <vt:lpstr>Continue…</vt:lpstr>
      <vt:lpstr>Continue…</vt:lpstr>
      <vt:lpstr>Q &amp; A?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 Theories and Theories of Foreign Policy:</dc:title>
  <dc:creator>TAUSEEF</dc:creator>
  <cp:lastModifiedBy>Irfan</cp:lastModifiedBy>
  <cp:revision>138</cp:revision>
  <dcterms:created xsi:type="dcterms:W3CDTF">2006-08-16T00:00:00Z</dcterms:created>
  <dcterms:modified xsi:type="dcterms:W3CDTF">2019-03-26T08:00:04Z</dcterms:modified>
</cp:coreProperties>
</file>