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62" r:id="rId3"/>
    <p:sldId id="265" r:id="rId4"/>
    <p:sldId id="267" r:id="rId5"/>
    <p:sldId id="268" r:id="rId6"/>
    <p:sldId id="269" r:id="rId7"/>
    <p:sldId id="271" r:id="rId8"/>
    <p:sldId id="272" r:id="rId9"/>
    <p:sldId id="270" r:id="rId10"/>
    <p:sldId id="282" r:id="rId11"/>
    <p:sldId id="283" r:id="rId12"/>
    <p:sldId id="284" r:id="rId13"/>
    <p:sldId id="285" r:id="rId14"/>
    <p:sldId id="286" r:id="rId15"/>
    <p:sldId id="287" r:id="rId16"/>
    <p:sldId id="288" r:id="rId17"/>
    <p:sldId id="289" r:id="rId18"/>
    <p:sldId id="292" r:id="rId19"/>
    <p:sldId id="291" r:id="rId20"/>
    <p:sldId id="290" r:id="rId21"/>
    <p:sldId id="281" r:id="rId22"/>
    <p:sldId id="296" r:id="rId23"/>
    <p:sldId id="295" r:id="rId24"/>
    <p:sldId id="294" r:id="rId25"/>
    <p:sldId id="293" r:id="rId26"/>
    <p:sldId id="298" r:id="rId27"/>
    <p:sldId id="297" r:id="rId28"/>
    <p:sldId id="299" r:id="rId29"/>
    <p:sldId id="300" r:id="rId30"/>
    <p:sldId id="301" r:id="rId31"/>
    <p:sldId id="303" r:id="rId32"/>
    <p:sldId id="304" r:id="rId33"/>
    <p:sldId id="305" r:id="rId34"/>
    <p:sldId id="306" r:id="rId35"/>
    <p:sldId id="307" r:id="rId36"/>
    <p:sldId id="308" r:id="rId37"/>
    <p:sldId id="302"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59" autoAdjust="0"/>
    <p:restoredTop sz="94660"/>
  </p:normalViewPr>
  <p:slideViewPr>
    <p:cSldViewPr snapToGrid="0">
      <p:cViewPr>
        <p:scale>
          <a:sx n="60" d="100"/>
          <a:sy n="60" d="100"/>
        </p:scale>
        <p:origin x="-108" y="4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9/27/2016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635616"/>
          </a:xfrm>
        </p:spPr>
        <p:txBody>
          <a:bodyPr>
            <a:normAutofit fontScale="90000"/>
          </a:bodyPr>
          <a:lstStyle/>
          <a:p>
            <a:r>
              <a:rPr lang="en-US" sz="4400" b="1" dirty="0">
                <a:latin typeface="Times New Roman" panose="02020603050405020304" pitchFamily="18" charset="0"/>
                <a:cs typeface="Times New Roman" panose="02020603050405020304" pitchFamily="18" charset="0"/>
              </a:rPr>
              <a:t>The Future of U.S.-China Relations: Is Conflict Inevitable? </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700011"/>
            <a:ext cx="12192000" cy="4945489"/>
          </a:xfrm>
        </p:spPr>
        <p:txBody>
          <a:bodyPr>
            <a:normAutofit/>
          </a:bodyPr>
          <a:lstStyle/>
          <a:p>
            <a:pPr marL="0" indent="0" algn="just">
              <a:buNone/>
            </a:pPr>
            <a:r>
              <a:rPr lang="en-US" sz="4000" cap="none" dirty="0"/>
              <a:t>Aaron L. Friedberg</a:t>
            </a:r>
            <a:r>
              <a:rPr lang="en-US" sz="4000" cap="none" dirty="0" smtClean="0"/>
              <a:t>.</a:t>
            </a:r>
          </a:p>
          <a:p>
            <a:pPr marL="0" indent="0" algn="just">
              <a:buNone/>
            </a:pPr>
            <a:r>
              <a:rPr lang="en-US" sz="4000" cap="none" dirty="0"/>
              <a:t>Source: International Security, Vol. 30, No. 2 (Autumn, 2005), pp. 7-45  </a:t>
            </a:r>
            <a:endParaRPr lang="en-US" sz="4000" cap="none" dirty="0" smtClean="0"/>
          </a:p>
          <a:p>
            <a:pPr marL="0" indent="0" algn="just">
              <a:buNone/>
            </a:pPr>
            <a:r>
              <a:rPr lang="en-US" sz="4000" cap="none" dirty="0" smtClean="0"/>
              <a:t> </a:t>
            </a:r>
          </a:p>
          <a:p>
            <a:pPr algn="just"/>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9364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u="sng" cap="none" dirty="0" smtClean="0"/>
              <a:t>Realist Pessimists </a:t>
            </a:r>
          </a:p>
          <a:p>
            <a:pPr marL="0" indent="0" algn="just">
              <a:buNone/>
            </a:pPr>
            <a:r>
              <a:rPr lang="en-US" sz="4000" cap="none" dirty="0"/>
              <a:t>In contrast to liberals, most realists are pessimists. For liberals, history is a smoothly ascending curve; for realists, it is a vicious </a:t>
            </a:r>
            <a:r>
              <a:rPr lang="en-US" sz="4000" cap="none" dirty="0" smtClean="0"/>
              <a:t>circle. </a:t>
            </a:r>
          </a:p>
          <a:p>
            <a:pPr marL="0" indent="0" algn="just">
              <a:buNone/>
            </a:pPr>
            <a:r>
              <a:rPr lang="en-US" sz="4000" u="sng" cap="none" dirty="0"/>
              <a:t>CHINA'S POWER: RISING </a:t>
            </a:r>
            <a:endParaRPr lang="en-US" sz="4000" u="sng" cap="none" dirty="0" smtClean="0"/>
          </a:p>
          <a:p>
            <a:pPr marL="0" indent="0" algn="just">
              <a:buNone/>
            </a:pPr>
            <a:r>
              <a:rPr lang="en-US" sz="4000" cap="none" dirty="0" smtClean="0"/>
              <a:t>For </a:t>
            </a:r>
            <a:r>
              <a:rPr lang="en-US" sz="4000" cap="none" dirty="0"/>
              <a:t>realist pessimists, the single most important feature of the PRC today is its rising power. Everything else, including the likely character of the U.S.-China relationship, follows from this fact.</a:t>
            </a:r>
            <a:endParaRPr lang="en-US" sz="4000" cap="none" dirty="0" smtClean="0"/>
          </a:p>
        </p:txBody>
      </p:sp>
    </p:spTree>
    <p:extLst>
      <p:ext uri="{BB962C8B-B14F-4D97-AF65-F5344CB8AC3E}">
        <p14:creationId xmlns:p14="http://schemas.microsoft.com/office/powerpoint/2010/main" val="10491355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 The combination of the speed and the magnitude of China's growth in recent decades appears to be unprecedented. The closest analogy is probably the emergence of the United States as the world's preponderant economy over the course of the nineteenth century. </a:t>
            </a:r>
            <a:endParaRPr lang="en-US" sz="4000" cap="none" dirty="0" smtClean="0"/>
          </a:p>
        </p:txBody>
      </p:sp>
    </p:spTree>
    <p:extLst>
      <p:ext uri="{BB962C8B-B14F-4D97-AF65-F5344CB8AC3E}">
        <p14:creationId xmlns:p14="http://schemas.microsoft.com/office/powerpoint/2010/main" val="2276601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u="sng" cap="none" dirty="0"/>
              <a:t>CHINA'S AIMS: EXPANDING </a:t>
            </a:r>
            <a:endParaRPr lang="en-US" sz="4000" u="sng" cap="none" dirty="0" smtClean="0"/>
          </a:p>
          <a:p>
            <a:pPr marL="0" indent="0" algn="just">
              <a:buNone/>
            </a:pPr>
            <a:r>
              <a:rPr lang="en-US" sz="4000" cap="none" dirty="0" smtClean="0"/>
              <a:t>Realist </a:t>
            </a:r>
            <a:r>
              <a:rPr lang="en-US" sz="4000" cap="none" dirty="0"/>
              <a:t>pessimists note that, throughout history, rising powers have tended to be troublemakers, at least insofar as their more established counterparts in the international system are concerned. This is the case, in the realists' view, </a:t>
            </a:r>
            <a:r>
              <a:rPr lang="en-US" sz="4000" cap="none" dirty="0" smtClean="0"/>
              <a:t>regardless </a:t>
            </a:r>
            <a:r>
              <a:rPr lang="en-US" sz="4000" cap="none" dirty="0"/>
              <a:t>of regime type; it was as true of a rising, democratic United States as it was of a rising, autocratic Germany. </a:t>
            </a:r>
          </a:p>
        </p:txBody>
      </p:sp>
    </p:spTree>
    <p:extLst>
      <p:ext uri="{BB962C8B-B14F-4D97-AF65-F5344CB8AC3E}">
        <p14:creationId xmlns:p14="http://schemas.microsoft.com/office/powerpoint/2010/main" val="2547708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smtClean="0"/>
              <a:t>"The </a:t>
            </a:r>
            <a:r>
              <a:rPr lang="en-US" sz="4000" cap="none" dirty="0"/>
              <a:t>external expansion of the UK and France, Germany and Japan, the Soviet Union and the United States coincided with phases of intense industrialization and economic development</a:t>
            </a:r>
            <a:r>
              <a:rPr lang="en-US" sz="4000" cap="none" dirty="0" smtClean="0"/>
              <a:t>.“ According </a:t>
            </a:r>
            <a:r>
              <a:rPr lang="en-US" sz="4000" cap="none" dirty="0"/>
              <a:t>to John Mearsheimer, so long as China's power continues to grow, "China, like all previous potential </a:t>
            </a:r>
            <a:r>
              <a:rPr lang="en-US" sz="4000" cap="none" dirty="0" smtClean="0"/>
              <a:t>hegemons</a:t>
            </a:r>
            <a:r>
              <a:rPr lang="en-US" sz="4000" cap="none" dirty="0"/>
              <a:t>, [will] be strongly inclined to become a real hegemon."</a:t>
            </a:r>
            <a:endParaRPr lang="en-US" sz="4000" cap="none" dirty="0" smtClean="0"/>
          </a:p>
        </p:txBody>
      </p:sp>
    </p:spTree>
    <p:extLst>
      <p:ext uri="{BB962C8B-B14F-4D97-AF65-F5344CB8AC3E}">
        <p14:creationId xmlns:p14="http://schemas.microsoft.com/office/powerpoint/2010/main" val="6186405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THE SECURITY DILEMMA: INTENSE </a:t>
            </a:r>
            <a:endParaRPr lang="en-US" sz="4000" u="sng" cap="none" dirty="0" smtClean="0"/>
          </a:p>
          <a:p>
            <a:pPr marL="0" indent="0" algn="just">
              <a:buNone/>
            </a:pPr>
            <a:r>
              <a:rPr lang="en-US" sz="4000" cap="none" dirty="0" smtClean="0"/>
              <a:t>Even </a:t>
            </a:r>
            <a:r>
              <a:rPr lang="en-US" sz="4000" cap="none" dirty="0"/>
              <a:t>if one does not accept the view that the PRC's goal is to displace the United States as East Asia's preponderant power, it is still possible to reach fairly pessimistic conclusions about the likely future character of the U.S.- China relationship by invoking the mechanism of the security dilemma.</a:t>
            </a:r>
            <a:endParaRPr lang="en-US" sz="4000" cap="none" dirty="0" smtClean="0"/>
          </a:p>
        </p:txBody>
      </p:sp>
    </p:spTree>
    <p:extLst>
      <p:ext uri="{BB962C8B-B14F-4D97-AF65-F5344CB8AC3E}">
        <p14:creationId xmlns:p14="http://schemas.microsoft.com/office/powerpoint/2010/main" val="26501685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Realist Optimists </a:t>
            </a:r>
            <a:endParaRPr lang="en-US" sz="4000" u="sng" cap="none" dirty="0" smtClean="0"/>
          </a:p>
          <a:p>
            <a:pPr marL="0" indent="0" algn="just">
              <a:buNone/>
            </a:pPr>
            <a:r>
              <a:rPr lang="en-US" sz="4000" cap="none" dirty="0"/>
              <a:t>Still, some </a:t>
            </a:r>
            <a:r>
              <a:rPr lang="en-US" sz="4000" cap="none" dirty="0" smtClean="0"/>
              <a:t>realists </a:t>
            </a:r>
            <a:r>
              <a:rPr lang="en-US" sz="4000" cap="none" dirty="0"/>
              <a:t>maintain that China's power is not increasing as rapidly as is often claimed and that its ambitions are, and are likely to remain, modest, even conservative. </a:t>
            </a:r>
            <a:endParaRPr lang="en-US" sz="4000" cap="none" dirty="0" smtClean="0"/>
          </a:p>
        </p:txBody>
      </p:sp>
    </p:spTree>
    <p:extLst>
      <p:ext uri="{BB962C8B-B14F-4D97-AF65-F5344CB8AC3E}">
        <p14:creationId xmlns:p14="http://schemas.microsoft.com/office/powerpoint/2010/main" val="35666765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CHINA'S POWER: </a:t>
            </a:r>
            <a:r>
              <a:rPr lang="en-US" sz="4000" u="sng" cap="none" dirty="0" smtClean="0"/>
              <a:t>LIMITED</a:t>
            </a:r>
            <a:r>
              <a:rPr lang="en-US" sz="4000" u="sng" cap="none" dirty="0"/>
              <a:t>, AND LIKELY TO REMAIN SO </a:t>
            </a:r>
            <a:endParaRPr lang="en-US" sz="4000" u="sng" cap="none" dirty="0" smtClean="0"/>
          </a:p>
          <a:p>
            <a:pPr marL="0" indent="0" algn="just">
              <a:buNone/>
            </a:pPr>
            <a:r>
              <a:rPr lang="en-US" sz="4000" cap="none" dirty="0"/>
              <a:t>All realists would agree that the balance of power between the United States and China will be critical in determining the character of their unfolding </a:t>
            </a:r>
            <a:r>
              <a:rPr lang="en-US" sz="4000" cap="none" dirty="0" smtClean="0"/>
              <a:t>relationship</a:t>
            </a:r>
            <a:r>
              <a:rPr lang="en-US" sz="4000" cap="none" dirty="0"/>
              <a:t>. Some realist optimists argue that the United States is now so </a:t>
            </a:r>
            <a:r>
              <a:rPr lang="en-US" sz="4000" cap="none" dirty="0" smtClean="0"/>
              <a:t>overwhelmingly </a:t>
            </a:r>
            <a:r>
              <a:rPr lang="en-US" sz="4000" cap="none" dirty="0"/>
              <a:t>powerful that its position is essentially unassailable. </a:t>
            </a:r>
            <a:endParaRPr lang="en-US" sz="4000" cap="none" dirty="0" smtClean="0"/>
          </a:p>
        </p:txBody>
      </p:sp>
    </p:spTree>
    <p:extLst>
      <p:ext uri="{BB962C8B-B14F-4D97-AF65-F5344CB8AC3E}">
        <p14:creationId xmlns:p14="http://schemas.microsoft.com/office/powerpoint/2010/main" val="1712048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smtClean="0"/>
              <a:t>CHINA'S </a:t>
            </a:r>
            <a:r>
              <a:rPr lang="en-US" sz="4000" u="sng" cap="none" dirty="0"/>
              <a:t>AIMS: LIMITED </a:t>
            </a:r>
            <a:endParaRPr lang="en-US" sz="4000" u="sng" cap="none" dirty="0" smtClean="0"/>
          </a:p>
          <a:p>
            <a:pPr marL="0" indent="0" algn="just">
              <a:buNone/>
            </a:pPr>
            <a:r>
              <a:rPr lang="en-US" sz="4000" dirty="0" smtClean="0"/>
              <a:t>In contrast to the 1950s and 1960s, China today does not appear to be a revolutionary power in any sense of the term. </a:t>
            </a:r>
            <a:r>
              <a:rPr lang="en-US" sz="4000" dirty="0"/>
              <a:t>It has abandoned its earlier goal of spreading communism throughout Asia and, indeed, is no longer itself an </a:t>
            </a:r>
            <a:r>
              <a:rPr lang="en-US" sz="4000" dirty="0" smtClean="0"/>
              <a:t>adherent </a:t>
            </a:r>
            <a:r>
              <a:rPr lang="en-US" sz="4000" dirty="0"/>
              <a:t>to Marxist-Leninist-Maoist ideology</a:t>
            </a:r>
            <a:r>
              <a:rPr lang="en-US" sz="4000" b="1" dirty="0"/>
              <a:t>. </a:t>
            </a:r>
            <a:endParaRPr lang="en-US" sz="4000" cap="none" dirty="0" smtClean="0"/>
          </a:p>
        </p:txBody>
      </p:sp>
    </p:spTree>
    <p:extLst>
      <p:ext uri="{BB962C8B-B14F-4D97-AF65-F5344CB8AC3E}">
        <p14:creationId xmlns:p14="http://schemas.microsoft.com/office/powerpoint/2010/main" val="37301577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b="1" dirty="0"/>
              <a:t>THE SECURITY DILEMMA: </a:t>
            </a:r>
            <a:r>
              <a:rPr lang="en-US" sz="4000" b="1" dirty="0" smtClean="0"/>
              <a:t>MUTED</a:t>
            </a:r>
          </a:p>
          <a:p>
            <a:pPr marL="0" indent="0" algn="just">
              <a:buNone/>
            </a:pPr>
            <a:r>
              <a:rPr lang="en-US" sz="4000" b="1" dirty="0"/>
              <a:t>Following the logic developed by Kenneth Waltz, and drawing on the experience of the Cold War, realist optimists believe that a bipolar Asia is likely to be tense but basically stable. </a:t>
            </a:r>
            <a:r>
              <a:rPr lang="en-US" sz="4000" b="1" dirty="0" smtClean="0"/>
              <a:t> </a:t>
            </a:r>
          </a:p>
          <a:p>
            <a:pPr marL="0" indent="0" algn="just">
              <a:buNone/>
            </a:pPr>
            <a:endParaRPr lang="en-US" sz="4000" cap="none" dirty="0" smtClean="0"/>
          </a:p>
          <a:p>
            <a:pPr marL="0" indent="0" algn="just">
              <a:buNone/>
            </a:pPr>
            <a:r>
              <a:rPr lang="en-US" sz="4000" cap="none" dirty="0"/>
              <a:t> </a:t>
            </a:r>
            <a:endParaRPr lang="en-US" sz="4000" cap="none" dirty="0" smtClean="0"/>
          </a:p>
        </p:txBody>
      </p:sp>
    </p:spTree>
    <p:extLst>
      <p:ext uri="{BB962C8B-B14F-4D97-AF65-F5344CB8AC3E}">
        <p14:creationId xmlns:p14="http://schemas.microsoft.com/office/powerpoint/2010/main" val="27098092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Robert Jervis has called the "nuclear rev-</a:t>
            </a:r>
            <a:r>
              <a:rPr lang="en-US" sz="4000" b="1" dirty="0" err="1"/>
              <a:t>olution</a:t>
            </a:r>
            <a:r>
              <a:rPr lang="en-US" sz="4000" b="1" dirty="0"/>
              <a:t>," the United States and China have already entered into an "easily </a:t>
            </a:r>
            <a:r>
              <a:rPr lang="en-US" sz="4000" b="1" dirty="0" err="1"/>
              <a:t>es-tablished</a:t>
            </a:r>
            <a:r>
              <a:rPr lang="en-US" sz="4000" b="1" dirty="0"/>
              <a:t> [relationship] of mutual deterrence that provide[s] not only a robust buffer against general war, but also a strong constraint on both limited war and crisis behavior.</a:t>
            </a:r>
            <a:endParaRPr lang="en-US" sz="4000" cap="none" dirty="0" smtClean="0"/>
          </a:p>
        </p:txBody>
      </p:sp>
    </p:spTree>
    <p:extLst>
      <p:ext uri="{BB962C8B-B14F-4D97-AF65-F5344CB8AC3E}">
        <p14:creationId xmlns:p14="http://schemas.microsoft.com/office/powerpoint/2010/main" val="18692402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smtClean="0"/>
              <a:t>What </a:t>
            </a:r>
            <a:r>
              <a:rPr lang="en-US" sz="4000" cap="none" dirty="0"/>
              <a:t>is likely to be the character of the relationship between the United States and the PRC over the next two or three decades? Will it be marked by convergence toward deepening cooperation, stability, and peace or by deterioration, leading to increasingly open competition, and perhaps even war? </a:t>
            </a:r>
            <a:r>
              <a:rPr lang="en-US" sz="4000" cap="none" dirty="0" smtClean="0"/>
              <a:t>The </a:t>
            </a:r>
            <a:r>
              <a:rPr lang="en-US" sz="4000" cap="none" dirty="0"/>
              <a:t>answers to these questions are of enormous importance</a:t>
            </a:r>
            <a:r>
              <a:rPr lang="en-US" sz="4000" cap="none" dirty="0" smtClean="0"/>
              <a:t>.</a:t>
            </a:r>
          </a:p>
        </p:txBody>
      </p:sp>
    </p:spTree>
    <p:extLst>
      <p:ext uri="{BB962C8B-B14F-4D97-AF65-F5344CB8AC3E}">
        <p14:creationId xmlns:p14="http://schemas.microsoft.com/office/powerpoint/2010/main" val="13548720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realist optimists such as Robert Ross and Michael McDevitt believe that geography will greatly enhance the stability of the emerging U.S.-China relationship. The United States, in this view, is a maritime power. China, by contrast, is and has historically been primarily a land power. </a:t>
            </a:r>
            <a:endParaRPr lang="en-US" sz="4000" cap="none" dirty="0" smtClean="0"/>
          </a:p>
        </p:txBody>
      </p:sp>
    </p:spTree>
    <p:extLst>
      <p:ext uri="{BB962C8B-B14F-4D97-AF65-F5344CB8AC3E}">
        <p14:creationId xmlns:p14="http://schemas.microsoft.com/office/powerpoint/2010/main" val="30343960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smtClean="0"/>
              <a:t>Liberal Pessimists </a:t>
            </a:r>
          </a:p>
          <a:p>
            <a:pPr marL="0" indent="0" algn="just">
              <a:buNone/>
            </a:pPr>
            <a:r>
              <a:rPr lang="en-US" sz="4000" b="1" dirty="0"/>
              <a:t>with reference primarily to the internal structures and domestic political dynamics of the United States and </a:t>
            </a:r>
            <a:r>
              <a:rPr lang="en-US" sz="4000" b="1" dirty="0" smtClean="0"/>
              <a:t>China</a:t>
            </a:r>
          </a:p>
        </p:txBody>
      </p:sp>
    </p:spTree>
    <p:extLst>
      <p:ext uri="{BB962C8B-B14F-4D97-AF65-F5344CB8AC3E}">
        <p14:creationId xmlns:p14="http://schemas.microsoft.com/office/powerpoint/2010/main" val="25309507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a:t>CHINA: AN AUTHORITARIAN REGIME IN TRANSITION? </a:t>
            </a:r>
            <a:endParaRPr lang="en-US" sz="4000" cap="none" dirty="0"/>
          </a:p>
          <a:p>
            <a:pPr marL="0" indent="0" algn="just">
              <a:buNone/>
            </a:pPr>
            <a:r>
              <a:rPr lang="en-US" sz="4000" b="1" dirty="0"/>
              <a:t>Whatever it may eventually become, most observers would agree that China today is neither a totalitarian state nor a democracy, but rather an </a:t>
            </a:r>
            <a:r>
              <a:rPr lang="en-US" sz="4000" b="1" dirty="0" err="1"/>
              <a:t>authoritar-ian</a:t>
            </a:r>
            <a:r>
              <a:rPr lang="en-US" sz="4000" b="1" dirty="0"/>
              <a:t> regime of dubious legitimacy with an uncertain grip on power </a:t>
            </a:r>
            <a:endParaRPr lang="en-US" sz="4000" cap="none" dirty="0" smtClean="0"/>
          </a:p>
        </p:txBody>
      </p:sp>
    </p:spTree>
    <p:extLst>
      <p:ext uri="{BB962C8B-B14F-4D97-AF65-F5344CB8AC3E}">
        <p14:creationId xmlns:p14="http://schemas.microsoft.com/office/powerpoint/2010/main" val="15930804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a:t>THE UNITED STATES: A CRUSADING LIBERAL DEMOCRACY? </a:t>
            </a:r>
            <a:r>
              <a:rPr lang="en-US" sz="4000" u="sng" cap="none" dirty="0"/>
              <a:t> </a:t>
            </a:r>
          </a:p>
          <a:p>
            <a:pPr marL="0" indent="0" algn="just">
              <a:buNone/>
            </a:pPr>
            <a:r>
              <a:rPr lang="en-US" sz="4000" b="1" dirty="0"/>
              <a:t>Democracies may be less likely to come into conflict with other democracies, but they have historically been more prone to be suspicious of, and hostile toward, what they perceive to be nondemocratic regimes. </a:t>
            </a:r>
            <a:endParaRPr lang="en-US" sz="4000" cap="none" dirty="0" smtClean="0"/>
          </a:p>
        </p:txBody>
      </p:sp>
    </p:spTree>
    <p:extLst>
      <p:ext uri="{BB962C8B-B14F-4D97-AF65-F5344CB8AC3E}">
        <p14:creationId xmlns:p14="http://schemas.microsoft.com/office/powerpoint/2010/main" val="31397065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Whatever it may ultimately become, China is not now a liberal </a:t>
            </a:r>
            <a:r>
              <a:rPr lang="en-US" sz="4000" b="1" dirty="0" smtClean="0"/>
              <a:t>democracy. </a:t>
            </a:r>
            <a:r>
              <a:rPr lang="en-US" sz="4000" b="1" dirty="0"/>
              <a:t>disputes between the United States and China over human rights (for example) are not just a minor irritant in the relationship. </a:t>
            </a:r>
            <a:r>
              <a:rPr lang="en-US" sz="4000" cap="none" dirty="0"/>
              <a:t> </a:t>
            </a:r>
          </a:p>
          <a:p>
            <a:pPr marL="0" indent="0" algn="just">
              <a:buNone/>
            </a:pPr>
            <a:endParaRPr lang="en-US" sz="4000" cap="none" dirty="0" smtClean="0"/>
          </a:p>
        </p:txBody>
      </p:sp>
    </p:spTree>
    <p:extLst>
      <p:ext uri="{BB962C8B-B14F-4D97-AF65-F5344CB8AC3E}">
        <p14:creationId xmlns:p14="http://schemas.microsoft.com/office/powerpoint/2010/main" val="27913850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From the U.S. perspective, human rights violations are not only intrinsically wrong; they are also a sure sign that a </a:t>
            </a:r>
            <a:r>
              <a:rPr lang="en-US" sz="4000" b="1" dirty="0" smtClean="0"/>
              <a:t>regime </a:t>
            </a:r>
            <a:r>
              <a:rPr lang="en-US" sz="4000" b="1" dirty="0"/>
              <a:t>is evil and illegitimate, and therefore cannot be trusted </a:t>
            </a:r>
            <a:r>
              <a:rPr lang="en-US" sz="4000" cap="none" dirty="0" smtClean="0"/>
              <a:t>  </a:t>
            </a:r>
          </a:p>
          <a:p>
            <a:pPr marL="0" indent="0" algn="just">
              <a:buNone/>
            </a:pPr>
            <a:r>
              <a:rPr lang="en-US" sz="4000" cap="none" dirty="0" smtClean="0"/>
              <a:t> </a:t>
            </a:r>
            <a:endParaRPr lang="en-US" sz="4000" cap="none" dirty="0"/>
          </a:p>
          <a:p>
            <a:pPr marL="0" indent="0" algn="just">
              <a:buNone/>
            </a:pPr>
            <a:endParaRPr lang="en-US" sz="4000" cap="none" dirty="0" smtClean="0"/>
          </a:p>
        </p:txBody>
      </p:sp>
    </p:spTree>
    <p:extLst>
      <p:ext uri="{BB962C8B-B14F-4D97-AF65-F5344CB8AC3E}">
        <p14:creationId xmlns:p14="http://schemas.microsoft.com/office/powerpoint/2010/main" val="38826078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INTERACTIVE EFFECTS </a:t>
            </a:r>
            <a:endParaRPr lang="en-US" sz="4000" b="1" dirty="0" smtClean="0"/>
          </a:p>
          <a:p>
            <a:pPr marL="0" indent="0" algn="just">
              <a:buNone/>
            </a:pPr>
            <a:r>
              <a:rPr lang="en-US" sz="4000" b="1" u="sng" dirty="0" smtClean="0"/>
              <a:t>Constructivist Optimists </a:t>
            </a:r>
            <a:endParaRPr lang="en-US" sz="4000" dirty="0" smtClean="0"/>
          </a:p>
          <a:p>
            <a:pPr marL="0" indent="0" algn="just">
              <a:buNone/>
            </a:pPr>
            <a:r>
              <a:rPr lang="en-US" sz="4000" b="1" dirty="0"/>
              <a:t>Constructivists believe that international relationships (like all </a:t>
            </a:r>
            <a:r>
              <a:rPr lang="en-US" sz="4000" b="1"/>
              <a:t>political </a:t>
            </a:r>
            <a:r>
              <a:rPr lang="en-US" sz="4000" b="1" smtClean="0"/>
              <a:t>relations</a:t>
            </a:r>
            <a:r>
              <a:rPr lang="en-US" sz="4000" b="1" dirty="0"/>
              <a:t>) are "socially constructed </a:t>
            </a:r>
            <a:endParaRPr lang="en-US" sz="4000" b="1" u="sng" dirty="0" smtClean="0"/>
          </a:p>
          <a:p>
            <a:pPr marL="0" indent="0" algn="just">
              <a:buNone/>
            </a:pPr>
            <a:endParaRPr lang="en-US" sz="4000" u="sng" cap="none" dirty="0" smtClean="0"/>
          </a:p>
        </p:txBody>
      </p:sp>
    </p:spTree>
    <p:extLst>
      <p:ext uri="{BB962C8B-B14F-4D97-AF65-F5344CB8AC3E}">
        <p14:creationId xmlns:p14="http://schemas.microsoft.com/office/powerpoint/2010/main" val="36443675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Interstate relations are also shaped to a considerable degree by subjective factors, by the beliefs and ideas that people carry around in their heads and that cause them to interpret events and data in particular ways </a:t>
            </a:r>
            <a:r>
              <a:rPr lang="en-US" sz="4000" cap="none" dirty="0" smtClean="0"/>
              <a:t> </a:t>
            </a:r>
            <a:endParaRPr lang="en-US" sz="4000" cap="none" dirty="0" smtClean="0"/>
          </a:p>
          <a:p>
            <a:pPr marL="0" indent="0" algn="just">
              <a:buNone/>
            </a:pPr>
            <a:endParaRPr lang="en-US" sz="4000" cap="none" dirty="0"/>
          </a:p>
        </p:txBody>
      </p:sp>
    </p:spTree>
    <p:extLst>
      <p:ext uri="{BB962C8B-B14F-4D97-AF65-F5344CB8AC3E}">
        <p14:creationId xmlns:p14="http://schemas.microsoft.com/office/powerpoint/2010/main" val="13542166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The most important of these can be grouped into three categories: "</a:t>
            </a:r>
            <a:r>
              <a:rPr lang="en-US" sz="4000" b="1" dirty="0" smtClean="0"/>
              <a:t>identities“, </a:t>
            </a:r>
            <a:r>
              <a:rPr lang="en-US" sz="4000" b="1" dirty="0"/>
              <a:t>"strategic cultures" </a:t>
            </a:r>
            <a:r>
              <a:rPr lang="en-US" sz="4000" b="1" dirty="0" smtClean="0"/>
              <a:t>and "norms“. </a:t>
            </a:r>
          </a:p>
          <a:p>
            <a:pPr marL="0" indent="0" algn="just">
              <a:buNone/>
            </a:pPr>
            <a:r>
              <a:rPr lang="en-US" sz="4000" b="1" dirty="0" smtClean="0"/>
              <a:t>Identities</a:t>
            </a:r>
            <a:r>
              <a:rPr lang="en-US" sz="4000" b="1" dirty="0"/>
              <a:t>, strategic cultures, and norms are strongly shaped by the prevail-</a:t>
            </a:r>
            <a:r>
              <a:rPr lang="en-US" sz="4000" b="1" dirty="0" err="1"/>
              <a:t>ing</a:t>
            </a:r>
            <a:r>
              <a:rPr lang="en-US" sz="4000" b="1" dirty="0"/>
              <a:t> interpretations of a society's shared historical experiences. </a:t>
            </a:r>
            <a:r>
              <a:rPr lang="en-US" sz="4000" b="1" dirty="0" smtClean="0"/>
              <a:t> </a:t>
            </a:r>
            <a:r>
              <a:rPr lang="en-US" sz="4000" cap="none" dirty="0"/>
              <a:t> </a:t>
            </a:r>
          </a:p>
          <a:p>
            <a:pPr marL="0" indent="0" algn="just">
              <a:buNone/>
            </a:pPr>
            <a:endParaRPr lang="en-US" sz="4000" cap="none" dirty="0" smtClean="0"/>
          </a:p>
        </p:txBody>
      </p:sp>
    </p:spTree>
    <p:extLst>
      <p:ext uri="{BB962C8B-B14F-4D97-AF65-F5344CB8AC3E}">
        <p14:creationId xmlns:p14="http://schemas.microsoft.com/office/powerpoint/2010/main" val="24646616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993229"/>
            <a:ext cx="12192000" cy="5652272"/>
          </a:xfrm>
        </p:spPr>
        <p:txBody>
          <a:bodyPr>
            <a:normAutofit fontScale="92500"/>
          </a:bodyPr>
          <a:lstStyle/>
          <a:p>
            <a:pPr marL="0" indent="0" algn="just">
              <a:buNone/>
            </a:pPr>
            <a:r>
              <a:rPr lang="en-US" sz="4000" b="1" dirty="0"/>
              <a:t>As regards the U.S.-China relationship, optimistic constructivists generally emphasize the possibility that China's increasing participation in international institutions of various kinds will lead to shifts in its strategic culture, in the norms of international behavior accepted by its leaders, and ultimately in their conceptions of national identity </a:t>
            </a:r>
            <a:r>
              <a:rPr lang="en-US" sz="4000" cap="none" dirty="0"/>
              <a:t> </a:t>
            </a:r>
            <a:endParaRPr lang="en-US" sz="4000" cap="none" dirty="0" smtClean="0"/>
          </a:p>
          <a:p>
            <a:pPr marL="0" indent="0" algn="just">
              <a:buNone/>
            </a:pPr>
            <a:endParaRPr lang="en-US" sz="4000" cap="none" dirty="0"/>
          </a:p>
          <a:p>
            <a:pPr marL="0" indent="0" algn="just">
              <a:buNone/>
            </a:pPr>
            <a:endParaRPr lang="en-US" sz="4000" cap="none" dirty="0" smtClean="0"/>
          </a:p>
        </p:txBody>
      </p:sp>
    </p:spTree>
    <p:extLst>
      <p:ext uri="{BB962C8B-B14F-4D97-AF65-F5344CB8AC3E}">
        <p14:creationId xmlns:p14="http://schemas.microsoft.com/office/powerpoint/2010/main" val="26377450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smtClean="0"/>
              <a:t>Whether </a:t>
            </a:r>
            <a:r>
              <a:rPr lang="en-US" sz="4000" cap="none" dirty="0"/>
              <a:t>for good or ill, </a:t>
            </a:r>
            <a:r>
              <a:rPr lang="en-US" sz="4000" u="sng" cap="none" dirty="0"/>
              <a:t>the most significant</a:t>
            </a:r>
            <a:r>
              <a:rPr lang="en-US" sz="4000" cap="none" dirty="0"/>
              <a:t> bilateral international relationship over the course of the next several decades is likely to be that between the United States and the PRC. As far-reaching as its impact may be, however, the future character of the U.S.-China relationship is also </a:t>
            </a:r>
            <a:r>
              <a:rPr lang="en-US" sz="4000" u="sng" cap="none" dirty="0"/>
              <a:t>profoundly </a:t>
            </a:r>
            <a:r>
              <a:rPr lang="en-US" sz="4000" u="sng" cap="none" dirty="0" smtClean="0"/>
              <a:t>uncertain</a:t>
            </a:r>
            <a:r>
              <a:rPr lang="en-US" sz="4000" u="sng" cap="none" dirty="0"/>
              <a:t>. </a:t>
            </a:r>
            <a:r>
              <a:rPr lang="en-US" sz="4000" cap="none" dirty="0"/>
              <a:t>Not only are the answers to the questions posed here unknown; they are also, at present, </a:t>
            </a:r>
            <a:r>
              <a:rPr lang="en-US" sz="4000" u="sng" cap="none" dirty="0"/>
              <a:t>unknowable. </a:t>
            </a:r>
            <a:endParaRPr lang="en-GB" sz="1800" u="sng"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3025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Constructivist Pessimists </a:t>
            </a:r>
            <a:endParaRPr lang="en-US" sz="4000" b="1" dirty="0" smtClean="0"/>
          </a:p>
          <a:p>
            <a:pPr marL="0" indent="0" algn="just">
              <a:buNone/>
            </a:pPr>
            <a:r>
              <a:rPr lang="en-US" sz="4000" b="1" dirty="0"/>
              <a:t>Repeated interaction can erode old identities and transform existing social structures, but it can also reinforce them. </a:t>
            </a:r>
            <a:endParaRPr lang="en-US" sz="4000" b="1" dirty="0" smtClean="0"/>
          </a:p>
          <a:p>
            <a:pPr marL="0" indent="0" algn="just">
              <a:buNone/>
            </a:pPr>
            <a:r>
              <a:rPr lang="en-US" sz="4000" b="1" cap="none" dirty="0" smtClean="0"/>
              <a:t>Table on page 39. </a:t>
            </a:r>
            <a:endParaRPr lang="en-US" sz="4000" cap="none" dirty="0" smtClean="0"/>
          </a:p>
        </p:txBody>
      </p:sp>
    </p:spTree>
    <p:extLst>
      <p:ext uri="{BB962C8B-B14F-4D97-AF65-F5344CB8AC3E}">
        <p14:creationId xmlns:p14="http://schemas.microsoft.com/office/powerpoint/2010/main" val="33227103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smtClean="0"/>
              <a:t>Synthesis</a:t>
            </a:r>
          </a:p>
          <a:p>
            <a:pPr marL="0" indent="0" algn="just">
              <a:buNone/>
            </a:pPr>
            <a:r>
              <a:rPr lang="en-US" sz="4000" b="1" dirty="0"/>
              <a:t>Each of the six sets of arguments reviewed here and summarized in Table 1 is at least superficially plausible; each is logical and can be bolstered with </a:t>
            </a:r>
            <a:r>
              <a:rPr lang="en-US" sz="4000" b="1" dirty="0" smtClean="0"/>
              <a:t>empirical </a:t>
            </a:r>
            <a:r>
              <a:rPr lang="en-US" sz="4000" b="1" dirty="0"/>
              <a:t>evidence from contemporary U.S.-China relations or from the history of great power politics. </a:t>
            </a:r>
            <a:r>
              <a:rPr lang="en-US" sz="4000" b="1" u="sng" dirty="0" smtClean="0"/>
              <a:t> </a:t>
            </a:r>
            <a:endParaRPr lang="en-US" sz="4000" u="sng" cap="none" dirty="0" smtClean="0"/>
          </a:p>
        </p:txBody>
      </p:sp>
    </p:spTree>
    <p:extLst>
      <p:ext uri="{BB962C8B-B14F-4D97-AF65-F5344CB8AC3E}">
        <p14:creationId xmlns:p14="http://schemas.microsoft.com/office/powerpoint/2010/main" val="25333572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It may be, in fact, that each of the six positions surveyed captures some aspect of reality and that most, and perhaps all, of the causal mechanisms that they describe are at work simultaneously. </a:t>
            </a:r>
            <a:endParaRPr lang="en-US" sz="4000" cap="none" dirty="0" smtClean="0"/>
          </a:p>
        </p:txBody>
      </p:sp>
    </p:spTree>
    <p:extLst>
      <p:ext uri="{BB962C8B-B14F-4D97-AF65-F5344CB8AC3E}">
        <p14:creationId xmlns:p14="http://schemas.microsoft.com/office/powerpoint/2010/main" val="39862382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The contemporary U.S.-China relationship is clearly mixed, consisting of an array of cooperative and competitive elements. </a:t>
            </a:r>
            <a:endParaRPr lang="en-US" sz="4000" cap="none" dirty="0" smtClean="0"/>
          </a:p>
        </p:txBody>
      </p:sp>
    </p:spTree>
    <p:extLst>
      <p:ext uri="{BB962C8B-B14F-4D97-AF65-F5344CB8AC3E}">
        <p14:creationId xmlns:p14="http://schemas.microsoft.com/office/powerpoint/2010/main" val="14907791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How might the assortment of causal mechanisms discussed earlier combine to shape the future of U.S.-China relations? There are three broad categories of answers to this question. I discuss each briefly below, concluding with the one that, for reasons I suggest later, seems the most plausible. </a:t>
            </a:r>
            <a:endParaRPr lang="en-US" sz="4000" cap="none" dirty="0" smtClean="0"/>
          </a:p>
        </p:txBody>
      </p:sp>
    </p:spTree>
    <p:extLst>
      <p:ext uri="{BB962C8B-B14F-4D97-AF65-F5344CB8AC3E}">
        <p14:creationId xmlns:p14="http://schemas.microsoft.com/office/powerpoint/2010/main" val="36999461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a:t>SIMPLE PREPONDERANCE </a:t>
            </a:r>
            <a:endParaRPr lang="en-US" sz="4000" b="1" u="sng" dirty="0" smtClean="0"/>
          </a:p>
          <a:p>
            <a:pPr marL="0" indent="0" algn="just">
              <a:buNone/>
            </a:pPr>
            <a:r>
              <a:rPr lang="en-US" sz="4000" b="1" dirty="0" smtClean="0"/>
              <a:t>The </a:t>
            </a:r>
            <a:r>
              <a:rPr lang="en-US" sz="4000" b="1" dirty="0"/>
              <a:t>first possibility is the one asserted or implied by the advocates of what might be termed "simple paradigmatic preponderance</a:t>
            </a:r>
            <a:r>
              <a:rPr lang="en-US" sz="4000" b="1" dirty="0" smtClean="0"/>
              <a:t>.“ </a:t>
            </a:r>
          </a:p>
          <a:p>
            <a:pPr marL="0" indent="0" algn="just">
              <a:buNone/>
            </a:pPr>
            <a:r>
              <a:rPr lang="en-US" sz="4000" b="1" dirty="0" smtClean="0"/>
              <a:t> </a:t>
            </a:r>
            <a:endParaRPr lang="en-US" sz="4000" cap="none" dirty="0" smtClean="0"/>
          </a:p>
        </p:txBody>
      </p:sp>
    </p:spTree>
    <p:extLst>
      <p:ext uri="{BB962C8B-B14F-4D97-AF65-F5344CB8AC3E}">
        <p14:creationId xmlns:p14="http://schemas.microsoft.com/office/powerpoint/2010/main" val="16606554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dirty="0"/>
              <a:t>ADDITIVE EFFECTS A second possibility is that the future will be determined by the combined </a:t>
            </a:r>
            <a:r>
              <a:rPr lang="en-US" sz="4000" b="1" dirty="0" err="1"/>
              <a:t>ef-fects</a:t>
            </a:r>
            <a:r>
              <a:rPr lang="en-US" sz="4000" b="1"/>
              <a:t> of similarly aligned causal forces. </a:t>
            </a:r>
            <a:endParaRPr lang="en-US" sz="4000" cap="none" dirty="0" smtClean="0"/>
          </a:p>
        </p:txBody>
      </p:sp>
    </p:spTree>
    <p:extLst>
      <p:ext uri="{BB962C8B-B14F-4D97-AF65-F5344CB8AC3E}">
        <p14:creationId xmlns:p14="http://schemas.microsoft.com/office/powerpoint/2010/main" val="37695369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Further Appeasement of </a:t>
            </a:r>
            <a:r>
              <a:rPr lang="en-US" sz="4000" cap="none" dirty="0" smtClean="0"/>
              <a:t>Islamists</a:t>
            </a:r>
          </a:p>
          <a:p>
            <a:pPr marL="0" indent="0" algn="just">
              <a:buNone/>
            </a:pPr>
            <a:r>
              <a:rPr lang="en-US" sz="4000" b="1" u="sng" cap="none" dirty="0"/>
              <a:t>POLICY: BETWEEN DESPAIR AND </a:t>
            </a:r>
            <a:r>
              <a:rPr lang="en-US" sz="4000" b="1" u="sng" cap="none"/>
              <a:t>HOPE </a:t>
            </a:r>
            <a:endParaRPr lang="en-US" sz="4000" b="1" u="sng" cap="none" smtClean="0"/>
          </a:p>
          <a:p>
            <a:pPr marL="0" indent="0" algn="just">
              <a:buNone/>
            </a:pPr>
            <a:r>
              <a:rPr lang="en-US" sz="4000" cap="none" smtClean="0"/>
              <a:t> </a:t>
            </a:r>
          </a:p>
          <a:p>
            <a:pPr marL="0" indent="0" algn="just">
              <a:buNone/>
            </a:pPr>
            <a:endParaRPr lang="en-US" sz="4000" cap="none" dirty="0" smtClean="0"/>
          </a:p>
        </p:txBody>
      </p:sp>
    </p:spTree>
    <p:extLst>
      <p:ext uri="{BB962C8B-B14F-4D97-AF65-F5344CB8AC3E}">
        <p14:creationId xmlns:p14="http://schemas.microsoft.com/office/powerpoint/2010/main" val="29194007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cap="none" dirty="0"/>
              <a:t>Perhaps the most common manifestation of the debate over the future of U.S.-China relations is the disagreement between liberal optimists and realist pessimists. Following an examination of the views of those who reside in these contending camps, I next turn to a discussion of their somewhat less familiar cousins: the realist optimists, on the one hand, and those who can best be </a:t>
            </a:r>
            <a:r>
              <a:rPr lang="en-US" sz="4000" cap="none" dirty="0" smtClean="0"/>
              <a:t>described </a:t>
            </a:r>
            <a:r>
              <a:rPr lang="en-US" sz="4000" cap="none" dirty="0"/>
              <a:t>as liberal pessimists, on the other. An exploration of the assertions made by adherents of constructivism rounds out this survey.</a:t>
            </a:r>
            <a:endParaRPr lang="en-US" sz="4000" cap="none" dirty="0" smtClean="0"/>
          </a:p>
        </p:txBody>
      </p:sp>
    </p:spTree>
    <p:extLst>
      <p:ext uri="{BB962C8B-B14F-4D97-AF65-F5344CB8AC3E}">
        <p14:creationId xmlns:p14="http://schemas.microsoft.com/office/powerpoint/2010/main" val="7422544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cap="none" dirty="0" smtClean="0"/>
              <a:t>It </a:t>
            </a:r>
            <a:r>
              <a:rPr lang="en-US" sz="4000" cap="none" dirty="0"/>
              <a:t>is possible that, in the real world, one set of forces will be so powerful in its </a:t>
            </a:r>
            <a:r>
              <a:rPr lang="en-US" sz="4000" cap="none" dirty="0" smtClean="0"/>
              <a:t>effects </a:t>
            </a:r>
            <a:r>
              <a:rPr lang="en-US" sz="4000" cap="none" dirty="0"/>
              <a:t>as to overwhelm the rest. </a:t>
            </a:r>
            <a:endParaRPr lang="en-US" sz="4000" cap="none" dirty="0" smtClean="0"/>
          </a:p>
          <a:p>
            <a:pPr marL="0" indent="0" algn="just">
              <a:buNone/>
            </a:pPr>
            <a:r>
              <a:rPr lang="en-US" sz="4000" b="1" u="sng" cap="none" dirty="0" smtClean="0"/>
              <a:t>Liberal </a:t>
            </a:r>
            <a:r>
              <a:rPr lang="en-US" sz="4000" b="1" u="sng" cap="none" dirty="0"/>
              <a:t>Optimists </a:t>
            </a:r>
            <a:r>
              <a:rPr lang="en-US" sz="4000" cap="none" dirty="0" smtClean="0"/>
              <a:t>On </a:t>
            </a:r>
            <a:r>
              <a:rPr lang="en-US" sz="4000" cap="none" dirty="0"/>
              <a:t>the question of the future of U.S.-China relations and, more generally, regarding the future of world politics, liberal optimists believe in the pacifying power of three interrelated and mutually reinforcing causal mechanisms: economic interdependence, international </a:t>
            </a:r>
            <a:r>
              <a:rPr lang="en-US" sz="4000" cap="none" dirty="0" smtClean="0"/>
              <a:t>institutions</a:t>
            </a:r>
            <a:r>
              <a:rPr lang="en-US" sz="4000" cap="none" dirty="0"/>
              <a:t>, and democratization.</a:t>
            </a:r>
            <a:endParaRPr lang="en-US" sz="4000" cap="none" dirty="0" smtClean="0"/>
          </a:p>
        </p:txBody>
      </p:sp>
    </p:spTree>
    <p:extLst>
      <p:ext uri="{BB962C8B-B14F-4D97-AF65-F5344CB8AC3E}">
        <p14:creationId xmlns:p14="http://schemas.microsoft.com/office/powerpoint/2010/main" val="338744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ECONOMIC INTERDEPENDENCE </a:t>
            </a:r>
            <a:endParaRPr lang="en-US" sz="4000" u="sng" cap="none" dirty="0" smtClean="0"/>
          </a:p>
          <a:p>
            <a:pPr marL="0" indent="0" algn="just">
              <a:buNone/>
            </a:pPr>
            <a:r>
              <a:rPr lang="en-US" sz="4000" cap="none" dirty="0" smtClean="0"/>
              <a:t>Liberal </a:t>
            </a:r>
            <a:r>
              <a:rPr lang="en-US" sz="4000" cap="none" dirty="0"/>
              <a:t>optimists believe that bilateral economic exchange creates shared </a:t>
            </a:r>
            <a:r>
              <a:rPr lang="en-US" sz="4000" cap="none" dirty="0" smtClean="0"/>
              <a:t>interests </a:t>
            </a:r>
            <a:r>
              <a:rPr lang="en-US" sz="4000" cap="none" dirty="0"/>
              <a:t>in good relations between states. The greater the volume of trade and investment flowing between two countries, the more groups on both sides will have a strong interest in avoiding conflict and preserving peace. </a:t>
            </a:r>
            <a:endParaRPr lang="en-US" sz="4000" cap="none" dirty="0" smtClean="0"/>
          </a:p>
        </p:txBody>
      </p:sp>
    </p:spTree>
    <p:extLst>
      <p:ext uri="{BB962C8B-B14F-4D97-AF65-F5344CB8AC3E}">
        <p14:creationId xmlns:p14="http://schemas.microsoft.com/office/powerpoint/2010/main" val="2594627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cap="none" dirty="0" smtClean="0"/>
              <a:t>Liberal </a:t>
            </a:r>
            <a:r>
              <a:rPr lang="en-US" sz="4000" cap="none" dirty="0"/>
              <a:t>optimists note that economic exchange between the United States and China has increased dramatically since the onset of market reforms in China in the late 1970s. From the start of reform in 1978 to the end of the </a:t>
            </a:r>
            <a:r>
              <a:rPr lang="en-US" sz="4000" cap="none" dirty="0" smtClean="0"/>
              <a:t>twentieth </a:t>
            </a:r>
            <a:r>
              <a:rPr lang="en-US" sz="4000" cap="none" dirty="0"/>
              <a:t>century, the value of the trade moving between the two countries grew by more than two orders of magnitude, from $1 billion to almost $120 billion </a:t>
            </a:r>
            <a:r>
              <a:rPr lang="en-US" sz="4000" cap="none" dirty="0" smtClean="0"/>
              <a:t>annually</a:t>
            </a:r>
            <a:r>
              <a:rPr lang="en-US" sz="4000" cap="none" dirty="0"/>
              <a:t>." By 2004 that figure had doubled to a reported total of $245 billion</a:t>
            </a:r>
            <a:endParaRPr lang="en-US" sz="4000" cap="none" dirty="0" smtClean="0"/>
          </a:p>
        </p:txBody>
      </p:sp>
    </p:spTree>
    <p:extLst>
      <p:ext uri="{BB962C8B-B14F-4D97-AF65-F5344CB8AC3E}">
        <p14:creationId xmlns:p14="http://schemas.microsoft.com/office/powerpoint/2010/main" val="1734905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u="sng" cap="none" dirty="0" smtClean="0"/>
              <a:t>INTERNATIONAL </a:t>
            </a:r>
            <a:r>
              <a:rPr lang="en-US" sz="4000" u="sng" cap="none" dirty="0"/>
              <a:t>INSTITUTIONS </a:t>
            </a:r>
            <a:endParaRPr lang="en-US" sz="4000" u="sng" cap="none" dirty="0" smtClean="0"/>
          </a:p>
          <a:p>
            <a:pPr marL="0" indent="0" algn="just">
              <a:buNone/>
            </a:pPr>
            <a:r>
              <a:rPr lang="en-US" sz="4000" cap="none" dirty="0" smtClean="0"/>
              <a:t>In </a:t>
            </a:r>
            <a:r>
              <a:rPr lang="en-US" sz="4000" cap="none" dirty="0"/>
              <a:t>addition to their faith in trade as an instrument of peace, liberal optimists place great store in the role of international institutions of various kinds. By one count, the PRC's membership in formal, </a:t>
            </a:r>
            <a:r>
              <a:rPr lang="en-US" sz="4000" cap="none" dirty="0" smtClean="0"/>
              <a:t>international </a:t>
            </a:r>
            <a:r>
              <a:rPr lang="en-US" sz="4000" cap="none" dirty="0"/>
              <a:t>governmental organizations more than doubled between 1977 and 1997 (from 21 to 52), while its membership in international nongovernmental organizations soared during the same period from 71 to </a:t>
            </a:r>
            <a:r>
              <a:rPr lang="en-US" sz="4000" cap="none" dirty="0" smtClean="0"/>
              <a:t>1,163.</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1757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smtClean="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DEMOCRATIZATION</a:t>
            </a:r>
            <a:r>
              <a:rPr lang="en-US" sz="4000" cap="none" dirty="0"/>
              <a:t> </a:t>
            </a:r>
            <a:endParaRPr lang="en-US" sz="4000" cap="none" dirty="0" smtClean="0"/>
          </a:p>
          <a:p>
            <a:pPr marL="0" indent="0" algn="just">
              <a:buNone/>
            </a:pPr>
            <a:r>
              <a:rPr lang="en-US" sz="4000" cap="none" dirty="0" smtClean="0"/>
              <a:t>Above </a:t>
            </a:r>
            <a:r>
              <a:rPr lang="en-US" sz="4000" cap="none" dirty="0"/>
              <a:t>all else, liberal optimists believe that democracy is a force for peace. Liberal optimists believe that, although it is still far from finished, the </a:t>
            </a:r>
            <a:r>
              <a:rPr lang="en-US" sz="4000" cap="none" dirty="0" smtClean="0"/>
              <a:t>process </a:t>
            </a:r>
            <a:r>
              <a:rPr lang="en-US" sz="4000" cap="none" dirty="0"/>
              <a:t>of democratization is already well under way in </a:t>
            </a:r>
            <a:r>
              <a:rPr lang="en-US" sz="4000" cap="none" dirty="0" smtClean="0"/>
              <a:t>China. </a:t>
            </a:r>
          </a:p>
        </p:txBody>
      </p:sp>
    </p:spTree>
    <p:extLst>
      <p:ext uri="{BB962C8B-B14F-4D97-AF65-F5344CB8AC3E}">
        <p14:creationId xmlns:p14="http://schemas.microsoft.com/office/powerpoint/2010/main" val="1692588800"/>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1110</TotalTime>
  <Words>1852</Words>
  <Application>Microsoft Office PowerPoint</Application>
  <PresentationFormat>Custom</PresentationFormat>
  <Paragraphs>105</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Droplet</vt:lpstr>
      <vt:lpstr>The Future of U.S.-China Relations: Is Conflict Inevitable? </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cp:lastModifiedBy>
  <cp:revision>318</cp:revision>
  <dcterms:created xsi:type="dcterms:W3CDTF">2016-04-09T06:11:37Z</dcterms:created>
  <dcterms:modified xsi:type="dcterms:W3CDTF">2016-09-27T08:22:52Z</dcterms:modified>
</cp:coreProperties>
</file>