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4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0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036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9243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252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A5301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3743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450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508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47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827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47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270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89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202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865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55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39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1BEF0D-F0BB-DE4B-95CE-6DB70DBA9567}" type="datetimeFigureOut"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4/1/2020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356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9270" y="1571172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Calibri" panose="020F0502020204030204" pitchFamily="34" charset="0"/>
              </a:rPr>
              <a:t>Classical Drama II</a:t>
            </a:r>
            <a:endParaRPr lang="en-US" sz="4400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9269" y="3833953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Topic: </a:t>
            </a:r>
            <a:r>
              <a:rPr lang="en-US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j-ea"/>
                <a:cs typeface="+mj-cs"/>
              </a:rPr>
              <a:t>The Merchant of Venice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63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Introduction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>
                <a:latin typeface="Goudy Old Style"/>
                <a:cs typeface="Goudy Old Style"/>
              </a:rPr>
              <a:t> Work: </a:t>
            </a:r>
            <a:r>
              <a:rPr lang="en-US" sz="2600" b="1" dirty="0" smtClean="0">
                <a:latin typeface="Goudy Old Style"/>
                <a:cs typeface="Goudy Old Style"/>
              </a:rPr>
              <a:t>Play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Genre</a:t>
            </a:r>
            <a:r>
              <a:rPr lang="en-US" sz="2600" b="1" dirty="0">
                <a:latin typeface="Goudy Old Style"/>
                <a:cs typeface="Goudy Old Style"/>
              </a:rPr>
              <a:t>: Comedy 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Literary </a:t>
            </a:r>
            <a:r>
              <a:rPr lang="en-US" sz="2600" b="1" dirty="0">
                <a:latin typeface="Goudy Old Style"/>
                <a:cs typeface="Goudy Old Style"/>
              </a:rPr>
              <a:t>Period Written: </a:t>
            </a:r>
            <a:r>
              <a:rPr lang="en-US" sz="2600" b="1" dirty="0" smtClean="0">
                <a:latin typeface="Goudy Old Style"/>
                <a:cs typeface="Goudy Old Style"/>
              </a:rPr>
              <a:t>Renaissance</a:t>
            </a:r>
            <a:r>
              <a:rPr lang="en-US" sz="2600" b="1" dirty="0">
                <a:latin typeface="Goudy Old Style"/>
                <a:cs typeface="Goudy Old Style"/>
              </a:rPr>
              <a:t>, </a:t>
            </a:r>
            <a:r>
              <a:rPr lang="en-US" sz="2600" b="1" dirty="0" smtClean="0">
                <a:latin typeface="Goudy Old Style"/>
                <a:cs typeface="Goudy Old Style"/>
              </a:rPr>
              <a:t>1596-1599</a:t>
            </a:r>
            <a:endParaRPr lang="en-US" sz="2600" b="1" dirty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Society</a:t>
            </a:r>
            <a:r>
              <a:rPr lang="en-US" sz="2600" b="1" dirty="0">
                <a:latin typeface="Goudy Old Style"/>
                <a:cs typeface="Goudy Old Style"/>
              </a:rPr>
              <a:t>: </a:t>
            </a:r>
            <a:r>
              <a:rPr lang="en-US" sz="2600" b="1" dirty="0" err="1" smtClean="0">
                <a:latin typeface="Goudy Old Style"/>
                <a:cs typeface="Goudy Old Style"/>
              </a:rPr>
              <a:t>Judeophobic</a:t>
            </a:r>
            <a:endParaRPr lang="en-US" sz="2600" b="1" dirty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Setting</a:t>
            </a:r>
            <a:r>
              <a:rPr lang="en-US" sz="2600" b="1" dirty="0">
                <a:latin typeface="Goudy Old Style"/>
                <a:cs typeface="Goudy Old Style"/>
              </a:rPr>
              <a:t>: </a:t>
            </a:r>
            <a:r>
              <a:rPr lang="en-US" sz="2600" b="1" dirty="0" smtClean="0">
                <a:latin typeface="Goudy Old Style"/>
                <a:cs typeface="Goudy Old Style"/>
              </a:rPr>
              <a:t>16th Century: Italy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5051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Conflict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Goudy Old Style"/>
                <a:cs typeface="Goudy Old Style"/>
              </a:rPr>
              <a:t>Man </a:t>
            </a:r>
            <a:r>
              <a:rPr lang="en-US" sz="2600" b="1" dirty="0">
                <a:latin typeface="Goudy Old Style"/>
                <a:cs typeface="Goudy Old Style"/>
              </a:rPr>
              <a:t>vs Fate (Portia and the Caskets) (Antonio and the Bond) (Shylock and The Verdict) </a:t>
            </a:r>
            <a:endParaRPr lang="en-US" sz="2600" b="1" dirty="0" smtClean="0">
              <a:latin typeface="Goudy Old Style"/>
              <a:cs typeface="Goudy Old Style"/>
            </a:endParaRPr>
          </a:p>
          <a:p>
            <a:r>
              <a:rPr lang="en-US" sz="2600" b="1" dirty="0" smtClean="0">
                <a:latin typeface="Goudy Old Style"/>
                <a:cs typeface="Goudy Old Style"/>
              </a:rPr>
              <a:t>Man </a:t>
            </a:r>
            <a:r>
              <a:rPr lang="en-US" sz="2600" b="1" dirty="0">
                <a:latin typeface="Goudy Old Style"/>
                <a:cs typeface="Goudy Old Style"/>
              </a:rPr>
              <a:t>vs Man (Antonio and Shylock) (Shylock and Portia/Balthasar)</a:t>
            </a:r>
          </a:p>
          <a:p>
            <a:r>
              <a:rPr lang="en-US" sz="2600" b="1" dirty="0" smtClean="0">
                <a:latin typeface="Goudy Old Style"/>
                <a:cs typeface="Goudy Old Style"/>
              </a:rPr>
              <a:t>Man </a:t>
            </a:r>
            <a:r>
              <a:rPr lang="en-US" sz="2600" b="1" dirty="0">
                <a:latin typeface="Goudy Old Style"/>
                <a:cs typeface="Goudy Old Style"/>
              </a:rPr>
              <a:t>vs Society (Shylock and the Venetians)</a:t>
            </a:r>
            <a:endParaRPr lang="en-US" sz="24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63148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Themes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Goudy Old Style"/>
                <a:cs typeface="Goudy Old Style"/>
              </a:rPr>
              <a:t>What appears valuable turns out to be worthless.</a:t>
            </a:r>
          </a:p>
          <a:p>
            <a:r>
              <a:rPr lang="en-US" sz="2200" b="1" dirty="0">
                <a:latin typeface="Goudy Old Style"/>
                <a:cs typeface="Goudy Old Style"/>
              </a:rPr>
              <a:t>What you deny others of, you will be denied of it as well</a:t>
            </a:r>
            <a:r>
              <a:rPr lang="en-US" sz="2200" b="1" dirty="0" smtClean="0">
                <a:latin typeface="Goudy Old Style"/>
                <a:cs typeface="Goudy Old Style"/>
              </a:rPr>
              <a:t>.</a:t>
            </a:r>
            <a:endParaRPr lang="en-US" sz="22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5737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Analysis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Goudy Old Style"/>
                <a:cs typeface="Goudy Old Style"/>
              </a:rPr>
              <a:t>BASSANIO: The Protagonist </a:t>
            </a: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Typical</a:t>
            </a:r>
            <a:r>
              <a:rPr lang="en-US" sz="2200" b="1" dirty="0">
                <a:latin typeface="Goudy Old Style"/>
                <a:cs typeface="Goudy Old Style"/>
              </a:rPr>
              <a:t>, attractive Elizabethan lover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Careless </a:t>
            </a:r>
            <a:r>
              <a:rPr lang="en-US" sz="2200" b="1" dirty="0" smtClean="0">
                <a:latin typeface="Goudy Old Style"/>
                <a:cs typeface="Goudy Old Style"/>
              </a:rPr>
              <a:t>about own wealth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Center </a:t>
            </a:r>
            <a:r>
              <a:rPr lang="en-US" sz="2200" b="1" dirty="0">
                <a:latin typeface="Goudy Old Style"/>
                <a:cs typeface="Goudy Old Style"/>
              </a:rPr>
              <a:t>of most development in the play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More </a:t>
            </a:r>
            <a:r>
              <a:rPr lang="en-US" sz="2200" b="1" dirty="0">
                <a:latin typeface="Goudy Old Style"/>
                <a:cs typeface="Goudy Old Style"/>
              </a:rPr>
              <a:t>observant than Antonio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Sly, deceptive, manipulative </a:t>
            </a:r>
          </a:p>
        </p:txBody>
      </p:sp>
    </p:spTree>
    <p:extLst>
      <p:ext uri="{BB962C8B-B14F-4D97-AF65-F5344CB8AC3E}">
        <p14:creationId xmlns:p14="http://schemas.microsoft.com/office/powerpoint/2010/main" val="12763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Analysis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US" sz="2400" b="1" dirty="0" smtClean="0">
                <a:latin typeface="Goudy Old Style"/>
                <a:cs typeface="Goudy Old Style"/>
              </a:rPr>
              <a:t>ANTONIO: The </a:t>
            </a:r>
            <a:r>
              <a:rPr lang="en-US" sz="2200" b="1" dirty="0" err="1" smtClean="0">
                <a:latin typeface="Goudy Old Style"/>
                <a:cs typeface="Goudy Old Style"/>
              </a:rPr>
              <a:t>Deuteragonist</a:t>
            </a:r>
            <a:r>
              <a:rPr lang="en-US" sz="2200" b="1" dirty="0" smtClean="0">
                <a:latin typeface="Goudy Old Style"/>
                <a:cs typeface="Goudy Old Style"/>
              </a:rPr>
              <a:t> </a:t>
            </a:r>
            <a:endParaRPr lang="en-US" sz="24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A </a:t>
            </a:r>
            <a:r>
              <a:rPr lang="en-US" sz="2200" b="1" dirty="0">
                <a:latin typeface="Goudy Old Style"/>
                <a:cs typeface="Goudy Old Style"/>
              </a:rPr>
              <a:t>leading, wealthy Venetian merchant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Calm </a:t>
            </a:r>
            <a:r>
              <a:rPr lang="en-US" sz="2200" b="1" dirty="0">
                <a:latin typeface="Goudy Old Style"/>
                <a:cs typeface="Goudy Old Style"/>
              </a:rPr>
              <a:t>and reserved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Serves </a:t>
            </a:r>
            <a:r>
              <a:rPr lang="en-US" sz="2200" b="1" dirty="0">
                <a:latin typeface="Goudy Old Style"/>
                <a:cs typeface="Goudy Old Style"/>
              </a:rPr>
              <a:t>more of an instrument rather than a principal </a:t>
            </a:r>
            <a:r>
              <a:rPr lang="en-US" sz="2200" b="1" dirty="0" smtClean="0">
                <a:latin typeface="Goudy Old Style"/>
                <a:cs typeface="Goudy Old Style"/>
              </a:rPr>
              <a:t>character </a:t>
            </a:r>
          </a:p>
          <a:p>
            <a:pPr lvl="1"/>
            <a:r>
              <a:rPr lang="en-US" sz="2200" b="1" dirty="0">
                <a:latin typeface="Goudy Old Style"/>
                <a:cs typeface="Goudy Old Style"/>
              </a:rPr>
              <a:t>Man vs. Man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Can </a:t>
            </a:r>
            <a:r>
              <a:rPr lang="en-US" sz="2200" b="1" dirty="0">
                <a:latin typeface="Goudy Old Style"/>
                <a:cs typeface="Goudy Old Style"/>
              </a:rPr>
              <a:t>save others from Shylock but cannot save </a:t>
            </a:r>
            <a:r>
              <a:rPr lang="en-US" sz="2200" b="1" dirty="0" smtClean="0">
                <a:latin typeface="Goudy Old Style"/>
                <a:cs typeface="Goudy Old Style"/>
              </a:rPr>
              <a:t>himself</a:t>
            </a:r>
            <a:endParaRPr lang="en-US" sz="2200" b="1" dirty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9609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Analysis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Goudy Old Style"/>
                <a:cs typeface="Goudy Old Style"/>
              </a:rPr>
              <a:t>PORTIA: the Heroine </a:t>
            </a: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One </a:t>
            </a:r>
            <a:r>
              <a:rPr lang="en-US" sz="2200" b="1" dirty="0">
                <a:latin typeface="Goudy Old Style"/>
                <a:cs typeface="Goudy Old Style"/>
              </a:rPr>
              <a:t>of Shakespeare’s most intelligent heroines</a:t>
            </a:r>
            <a:r>
              <a:rPr lang="en-US" sz="2200" b="1" dirty="0" smtClean="0">
                <a:latin typeface="Goudy Old Style"/>
                <a:cs typeface="Goudy Old Style"/>
              </a:rPr>
              <a:t>:</a:t>
            </a:r>
          </a:p>
          <a:p>
            <a:pPr lvl="2"/>
            <a:r>
              <a:rPr lang="en-US" sz="2000" b="1" dirty="0" smtClean="0">
                <a:latin typeface="Goudy Old Style"/>
                <a:cs typeface="Goudy Old Style"/>
              </a:rPr>
              <a:t>Beauty </a:t>
            </a:r>
          </a:p>
          <a:p>
            <a:pPr lvl="2"/>
            <a:r>
              <a:rPr lang="en-US" sz="2000" b="1" dirty="0" smtClean="0">
                <a:latin typeface="Goudy Old Style"/>
                <a:cs typeface="Goudy Old Style"/>
              </a:rPr>
              <a:t>Intelligence  </a:t>
            </a:r>
          </a:p>
          <a:p>
            <a:pPr lvl="2"/>
            <a:r>
              <a:rPr lang="en-US" sz="2000" b="1" dirty="0" smtClean="0">
                <a:latin typeface="Goudy Old Style"/>
                <a:cs typeface="Goudy Old Style"/>
              </a:rPr>
              <a:t>High social status </a:t>
            </a:r>
            <a:endParaRPr lang="en-US" sz="20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More </a:t>
            </a:r>
            <a:r>
              <a:rPr lang="en-US" sz="2200" b="1" dirty="0">
                <a:latin typeface="Goudy Old Style"/>
                <a:cs typeface="Goudy Old Style"/>
              </a:rPr>
              <a:t>full of character than </a:t>
            </a:r>
            <a:r>
              <a:rPr lang="en-US" sz="2200" b="1" dirty="0" smtClean="0">
                <a:latin typeface="Goudy Old Style"/>
                <a:cs typeface="Goudy Old Style"/>
              </a:rPr>
              <a:t>Ophelia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More </a:t>
            </a:r>
            <a:r>
              <a:rPr lang="en-US" sz="2200" b="1" dirty="0">
                <a:latin typeface="Goudy Old Style"/>
                <a:cs typeface="Goudy Old Style"/>
              </a:rPr>
              <a:t>restrained than </a:t>
            </a:r>
            <a:r>
              <a:rPr lang="en-US" sz="2200" b="1" dirty="0" smtClean="0">
                <a:latin typeface="Goudy Old Style"/>
                <a:cs typeface="Goudy Old Style"/>
              </a:rPr>
              <a:t>Juliet</a:t>
            </a:r>
            <a:endParaRPr lang="en-US" sz="24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smtClean="0">
                <a:latin typeface="Goudy Old Style"/>
                <a:cs typeface="Goudy Old Style"/>
              </a:rPr>
              <a:t>Fate </a:t>
            </a:r>
            <a:r>
              <a:rPr lang="en-US" sz="2200" b="1" dirty="0">
                <a:latin typeface="Goudy Old Style"/>
                <a:cs typeface="Goudy Old Style"/>
              </a:rPr>
              <a:t>is tied to the </a:t>
            </a:r>
            <a:r>
              <a:rPr lang="en-US" sz="2200" b="1" dirty="0" smtClean="0">
                <a:latin typeface="Goudy Old Style"/>
                <a:cs typeface="Goudy Old Style"/>
              </a:rPr>
              <a:t>caskets</a:t>
            </a:r>
          </a:p>
        </p:txBody>
      </p:sp>
    </p:spTree>
    <p:extLst>
      <p:ext uri="{BB962C8B-B14F-4D97-AF65-F5344CB8AC3E}">
        <p14:creationId xmlns:p14="http://schemas.microsoft.com/office/powerpoint/2010/main" val="72502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475" y="748094"/>
            <a:ext cx="8911687" cy="1280890"/>
          </a:xfrm>
        </p:spPr>
        <p:txBody>
          <a:bodyPr/>
          <a:lstStyle/>
          <a:p>
            <a:r>
              <a:rPr lang="en-US" sz="3200" b="1" i="1" dirty="0" smtClean="0"/>
              <a:t>The Merchant of Venice</a:t>
            </a:r>
            <a:r>
              <a:rPr lang="en-US" sz="3200" b="1" dirty="0" smtClean="0"/>
              <a:t>: Analysis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251" y="2133600"/>
            <a:ext cx="9282487" cy="377762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Goudy Old Style"/>
                <a:cs typeface="Goudy Old Style"/>
              </a:rPr>
              <a:t>Shylock: the Villain </a:t>
            </a:r>
          </a:p>
          <a:p>
            <a:pPr lvl="1"/>
            <a:r>
              <a:rPr lang="en-US" sz="2200" b="1" dirty="0">
                <a:latin typeface="Goudy Old Style"/>
                <a:cs typeface="Goudy Old Style"/>
              </a:rPr>
              <a:t>Jew moneylender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Clever</a:t>
            </a:r>
            <a:r>
              <a:rPr lang="en-US" sz="2200" b="1" dirty="0">
                <a:latin typeface="Goudy Old Style"/>
                <a:cs typeface="Goudy Old Style"/>
              </a:rPr>
              <a:t>, sensitive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Greedy </a:t>
            </a:r>
            <a:endParaRPr lang="en-US" sz="2200" b="1" dirty="0">
              <a:latin typeface="Goudy Old Style"/>
              <a:cs typeface="Goudy Old Style"/>
            </a:endParaRPr>
          </a:p>
          <a:p>
            <a:pPr lvl="1"/>
            <a:r>
              <a:rPr lang="en-US" sz="2200" b="1" dirty="0">
                <a:latin typeface="Goudy Old Style"/>
                <a:cs typeface="Goudy Old Style"/>
              </a:rPr>
              <a:t>Obsessed of vengeance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Emotionally </a:t>
            </a:r>
            <a:r>
              <a:rPr lang="en-US" sz="2200" b="1" dirty="0">
                <a:latin typeface="Goudy Old Style"/>
                <a:cs typeface="Goudy Old Style"/>
              </a:rPr>
              <a:t>absorbed in his religion </a:t>
            </a:r>
          </a:p>
          <a:p>
            <a:pPr lvl="1"/>
            <a:r>
              <a:rPr lang="en-US" sz="2200" b="1" dirty="0">
                <a:latin typeface="Goudy Old Style"/>
                <a:cs typeface="Goudy Old Style"/>
              </a:rPr>
              <a:t>Extensively punished </a:t>
            </a:r>
            <a:endParaRPr lang="en-US" sz="2200" b="1" dirty="0" smtClean="0">
              <a:latin typeface="Goudy Old Style"/>
              <a:cs typeface="Goudy Old Style"/>
            </a:endParaRPr>
          </a:p>
          <a:p>
            <a:pPr lvl="1"/>
            <a:r>
              <a:rPr lang="en-US" sz="2200" b="1" dirty="0" smtClean="0">
                <a:latin typeface="Goudy Old Style"/>
                <a:cs typeface="Goudy Old Style"/>
              </a:rPr>
              <a:t>Sees </a:t>
            </a:r>
            <a:r>
              <a:rPr lang="en-US" sz="2200" b="1" dirty="0">
                <a:latin typeface="Goudy Old Style"/>
                <a:cs typeface="Goudy Old Style"/>
              </a:rPr>
              <a:t>money as his only defense against his oppressors </a:t>
            </a:r>
            <a:endParaRPr lang="en-US" sz="2200" b="1" dirty="0" smtClean="0">
              <a:latin typeface="Goudy Old Style"/>
              <a:cs typeface="Goudy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26083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267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Goudy Old Style</vt:lpstr>
      <vt:lpstr>Wingdings 3</vt:lpstr>
      <vt:lpstr>Wisp</vt:lpstr>
      <vt:lpstr>Classical Drama II</vt:lpstr>
      <vt:lpstr>The Merchant of Venice: Introduction</vt:lpstr>
      <vt:lpstr>The Merchant of Venice: Conflict</vt:lpstr>
      <vt:lpstr>The Merchant of Venice: Themes</vt:lpstr>
      <vt:lpstr>The Merchant of Venice: Analysis</vt:lpstr>
      <vt:lpstr>The Merchant of Venice: Analysis</vt:lpstr>
      <vt:lpstr>The Merchant of Venice: Analysis</vt:lpstr>
      <vt:lpstr>The Merchant of Venice: Analysis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Drama II</dc:title>
  <dc:creator>Arslan Ahmad</dc:creator>
  <cp:lastModifiedBy>Arslan Ahmad</cp:lastModifiedBy>
  <cp:revision>14</cp:revision>
  <dcterms:created xsi:type="dcterms:W3CDTF">2020-03-30T12:43:08Z</dcterms:created>
  <dcterms:modified xsi:type="dcterms:W3CDTF">2020-03-31T20:40:15Z</dcterms:modified>
</cp:coreProperties>
</file>