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0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B38B-C94C-4F57-8347-87F8C2608435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68B99-1AAD-457D-BE06-656C5DA7F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51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B38B-C94C-4F57-8347-87F8C2608435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68B99-1AAD-457D-BE06-656C5DA7F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248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B38B-C94C-4F57-8347-87F8C2608435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68B99-1AAD-457D-BE06-656C5DA7F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7784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5110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7794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92234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95259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45444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07008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37319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5772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B38B-C94C-4F57-8347-87F8C2608435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68B99-1AAD-457D-BE06-656C5DA7F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2532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7280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45647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363232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9375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353956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16347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42783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3778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B38B-C94C-4F57-8347-87F8C2608435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68B99-1AAD-457D-BE06-656C5DA7F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85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B38B-C94C-4F57-8347-87F8C2608435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68B99-1AAD-457D-BE06-656C5DA7F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04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B38B-C94C-4F57-8347-87F8C2608435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68B99-1AAD-457D-BE06-656C5DA7F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798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B38B-C94C-4F57-8347-87F8C2608435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68B99-1AAD-457D-BE06-656C5DA7F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907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B38B-C94C-4F57-8347-87F8C2608435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68B99-1AAD-457D-BE06-656C5DA7F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573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B38B-C94C-4F57-8347-87F8C2608435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68B99-1AAD-457D-BE06-656C5DA7F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4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B38B-C94C-4F57-8347-87F8C2608435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68B99-1AAD-457D-BE06-656C5DA7F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408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2B38B-C94C-4F57-8347-87F8C2608435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68B99-1AAD-457D-BE06-656C5DA7FE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065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9854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9270" y="1571172"/>
            <a:ext cx="8915399" cy="2262781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latin typeface="Calibri" panose="020F0502020204030204" pitchFamily="34" charset="0"/>
              </a:rPr>
              <a:t>Classical Drama II</a:t>
            </a:r>
            <a:endParaRPr lang="en-US" sz="4400" dirty="0">
              <a:latin typeface="Calibri" panose="020F0502020204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9269" y="3833953"/>
            <a:ext cx="8915399" cy="112628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j-ea"/>
                <a:cs typeface="+mj-cs"/>
              </a:rPr>
              <a:t>Topic: </a:t>
            </a:r>
            <a:r>
              <a:rPr lang="en-US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j-ea"/>
                <a:cs typeface="+mj-cs"/>
              </a:rPr>
              <a:t>Twelfth Night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6150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475" y="748094"/>
            <a:ext cx="8911687" cy="1280890"/>
          </a:xfrm>
        </p:spPr>
        <p:txBody>
          <a:bodyPr/>
          <a:lstStyle/>
          <a:p>
            <a:r>
              <a:rPr lang="en-US" sz="3200" b="1" dirty="0" smtClean="0"/>
              <a:t>William Shakespeare: Introduction</a:t>
            </a:r>
            <a:endParaRPr lang="en-US" sz="32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251" y="2133600"/>
            <a:ext cx="9282487" cy="3777622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Goudy Old Style"/>
                <a:cs typeface="Goudy Old Style"/>
              </a:rPr>
              <a:t>Born circa April 23, </a:t>
            </a:r>
            <a:r>
              <a:rPr lang="en-US" sz="2400" b="1" dirty="0" smtClean="0">
                <a:latin typeface="Goudy Old Style"/>
                <a:cs typeface="Goudy Old Style"/>
              </a:rPr>
              <a:t>1564: </a:t>
            </a:r>
            <a:r>
              <a:rPr lang="en-US" sz="2400" b="1" dirty="0" err="1" smtClean="0">
                <a:latin typeface="Goudy Old Style"/>
                <a:cs typeface="Goudy Old Style"/>
              </a:rPr>
              <a:t>Statford</a:t>
            </a:r>
            <a:r>
              <a:rPr lang="en-US" sz="2400" b="1" dirty="0" smtClean="0">
                <a:latin typeface="Goudy Old Style"/>
                <a:cs typeface="Goudy Old Style"/>
              </a:rPr>
              <a:t>-upon-Avon </a:t>
            </a:r>
            <a:r>
              <a:rPr lang="en-US" sz="2400" b="1" dirty="0">
                <a:latin typeface="Goudy Old Style"/>
                <a:cs typeface="Goudy Old Style"/>
              </a:rPr>
              <a:t>in Warwickshire, England</a:t>
            </a:r>
          </a:p>
          <a:p>
            <a:r>
              <a:rPr lang="en-US" sz="2400" b="1" dirty="0">
                <a:latin typeface="Goudy Old Style"/>
                <a:cs typeface="Goudy Old Style"/>
              </a:rPr>
              <a:t>Poet and Playwright</a:t>
            </a:r>
          </a:p>
          <a:p>
            <a:r>
              <a:rPr lang="en-US" sz="2400" b="1" dirty="0">
                <a:latin typeface="Goudy Old Style"/>
                <a:cs typeface="Goudy Old Style"/>
              </a:rPr>
              <a:t>Education: Kind Edward VI </a:t>
            </a:r>
            <a:r>
              <a:rPr lang="en-US" sz="2400" b="1" dirty="0" err="1">
                <a:latin typeface="Goudy Old Style"/>
                <a:cs typeface="Goudy Old Style"/>
              </a:rPr>
              <a:t>Grammer</a:t>
            </a:r>
            <a:r>
              <a:rPr lang="en-US" sz="2400" b="1" dirty="0">
                <a:latin typeface="Goudy Old Style"/>
                <a:cs typeface="Goudy Old Style"/>
              </a:rPr>
              <a:t> School</a:t>
            </a:r>
          </a:p>
          <a:p>
            <a:r>
              <a:rPr lang="en-US" sz="2400" b="1" dirty="0">
                <a:latin typeface="Goudy Old Style"/>
                <a:cs typeface="Goudy Old Style"/>
              </a:rPr>
              <a:t>Died on April 23, 1616 </a:t>
            </a:r>
            <a:r>
              <a:rPr lang="en-US" sz="2400" b="1" dirty="0" smtClean="0">
                <a:latin typeface="Goudy Old Style"/>
                <a:cs typeface="Goudy Old Style"/>
              </a:rPr>
              <a:t>at the </a:t>
            </a:r>
            <a:r>
              <a:rPr lang="en-US" sz="2400" b="1" smtClean="0">
                <a:latin typeface="Goudy Old Style"/>
                <a:cs typeface="Goudy Old Style"/>
              </a:rPr>
              <a:t>age of 52, in </a:t>
            </a:r>
            <a:r>
              <a:rPr lang="en-US" sz="2400" b="1" dirty="0">
                <a:latin typeface="Goudy Old Style"/>
                <a:cs typeface="Goudy Old Style"/>
              </a:rPr>
              <a:t>Stratford-upon-Avon in Warwickshire, England</a:t>
            </a:r>
          </a:p>
        </p:txBody>
      </p:sp>
    </p:spTree>
    <p:extLst>
      <p:ext uri="{BB962C8B-B14F-4D97-AF65-F5344CB8AC3E}">
        <p14:creationId xmlns:p14="http://schemas.microsoft.com/office/powerpoint/2010/main" val="68711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475" y="748094"/>
            <a:ext cx="8911687" cy="1280890"/>
          </a:xfrm>
        </p:spPr>
        <p:txBody>
          <a:bodyPr/>
          <a:lstStyle/>
          <a:p>
            <a:r>
              <a:rPr lang="en-US" sz="3200" b="1" i="1" dirty="0" smtClean="0"/>
              <a:t>Twelfth Night</a:t>
            </a:r>
            <a:r>
              <a:rPr lang="en-US" sz="3200" b="1" dirty="0" smtClean="0"/>
              <a:t>: Introduction</a:t>
            </a:r>
            <a:endParaRPr lang="en-US" sz="32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251" y="2133600"/>
            <a:ext cx="9282487" cy="3777622"/>
          </a:xfrm>
        </p:spPr>
        <p:txBody>
          <a:bodyPr>
            <a:normAutofit/>
          </a:bodyPr>
          <a:lstStyle/>
          <a:p>
            <a:r>
              <a:rPr lang="en-US" sz="2600" b="1" dirty="0">
                <a:latin typeface="Goudy Old Style"/>
                <a:cs typeface="Goudy Old Style"/>
              </a:rPr>
              <a:t>Twelfth Night, or What You Will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Work</a:t>
            </a:r>
            <a:r>
              <a:rPr lang="en-US" sz="2600" b="1" dirty="0">
                <a:latin typeface="Goudy Old Style"/>
                <a:cs typeface="Goudy Old Style"/>
              </a:rPr>
              <a:t>: </a:t>
            </a:r>
            <a:r>
              <a:rPr lang="en-US" sz="2600" b="1" dirty="0" smtClean="0">
                <a:latin typeface="Goudy Old Style"/>
                <a:cs typeface="Goudy Old Style"/>
              </a:rPr>
              <a:t>Play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Genre</a:t>
            </a:r>
            <a:r>
              <a:rPr lang="en-US" sz="2600" b="1" dirty="0">
                <a:latin typeface="Goudy Old Style"/>
                <a:cs typeface="Goudy Old Style"/>
              </a:rPr>
              <a:t>: Comedy </a:t>
            </a:r>
            <a:endParaRPr lang="en-US" sz="2600" b="1" dirty="0" smtClean="0">
              <a:latin typeface="Goudy Old Style"/>
              <a:cs typeface="Goudy Old Style"/>
            </a:endParaRPr>
          </a:p>
          <a:p>
            <a:r>
              <a:rPr lang="en-US" sz="2600" b="1" dirty="0" smtClean="0">
                <a:latin typeface="Goudy Old Style"/>
                <a:cs typeface="Goudy Old Style"/>
              </a:rPr>
              <a:t>1601-02</a:t>
            </a:r>
            <a:endParaRPr lang="en-US" sz="2600" b="1" dirty="0">
              <a:latin typeface="Goudy Old Style"/>
              <a:cs typeface="Goudy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66766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475" y="748094"/>
            <a:ext cx="8911687" cy="1280890"/>
          </a:xfrm>
        </p:spPr>
        <p:txBody>
          <a:bodyPr/>
          <a:lstStyle/>
          <a:p>
            <a:r>
              <a:rPr lang="en-US" sz="3200" b="1" i="1" dirty="0" smtClean="0"/>
              <a:t>Twelfth Night</a:t>
            </a:r>
            <a:r>
              <a:rPr lang="en-US" sz="3200" b="1" dirty="0" smtClean="0"/>
              <a:t>: Characters</a:t>
            </a:r>
            <a:endParaRPr lang="en-US" sz="32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251" y="2133600"/>
            <a:ext cx="9282487" cy="3777622"/>
          </a:xfrm>
        </p:spPr>
        <p:txBody>
          <a:bodyPr>
            <a:normAutofit fontScale="92500" lnSpcReduction="20000"/>
          </a:bodyPr>
          <a:lstStyle/>
          <a:p>
            <a:r>
              <a:rPr lang="en-US" sz="2600" b="1" dirty="0" smtClean="0">
                <a:latin typeface="Goudy Old Style"/>
                <a:cs typeface="Goudy Old Style"/>
              </a:rPr>
              <a:t>Viola: a shipwrecked young woman who disguises herself as "</a:t>
            </a:r>
            <a:r>
              <a:rPr lang="en-US" sz="2600" b="1" dirty="0" err="1" smtClean="0">
                <a:latin typeface="Goudy Old Style"/>
                <a:cs typeface="Goudy Old Style"/>
              </a:rPr>
              <a:t>Cesario</a:t>
            </a:r>
            <a:r>
              <a:rPr lang="en-US" sz="2600" b="1" dirty="0" smtClean="0">
                <a:latin typeface="Goudy Old Style"/>
                <a:cs typeface="Goudy Old Style"/>
              </a:rPr>
              <a:t>"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Sebastian: Viola's twin brother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Duke </a:t>
            </a:r>
            <a:r>
              <a:rPr lang="en-US" sz="2600" b="1" dirty="0" err="1" smtClean="0">
                <a:latin typeface="Goudy Old Style"/>
                <a:cs typeface="Goudy Old Style"/>
              </a:rPr>
              <a:t>Orsino</a:t>
            </a:r>
            <a:r>
              <a:rPr lang="en-US" sz="2600" b="1" dirty="0" smtClean="0">
                <a:latin typeface="Goudy Old Style"/>
                <a:cs typeface="Goudy Old Style"/>
              </a:rPr>
              <a:t>: </a:t>
            </a:r>
            <a:r>
              <a:rPr lang="en-US" sz="2600" b="1" dirty="0">
                <a:latin typeface="Goudy Old Style"/>
                <a:cs typeface="Goudy Old Style"/>
              </a:rPr>
              <a:t>Duke of Illyria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Olivia: </a:t>
            </a:r>
            <a:r>
              <a:rPr lang="en-US" sz="2600" b="1" dirty="0">
                <a:latin typeface="Goudy Old Style"/>
                <a:cs typeface="Goudy Old Style"/>
              </a:rPr>
              <a:t>a wealthy countess</a:t>
            </a:r>
          </a:p>
          <a:p>
            <a:r>
              <a:rPr lang="en-US" sz="2600" b="1" dirty="0" err="1" smtClean="0">
                <a:latin typeface="Goudy Old Style"/>
                <a:cs typeface="Goudy Old Style"/>
              </a:rPr>
              <a:t>Malvolio</a:t>
            </a:r>
            <a:r>
              <a:rPr lang="en-US" sz="2600" b="1" dirty="0" smtClean="0">
                <a:latin typeface="Goudy Old Style"/>
                <a:cs typeface="Goudy Old Style"/>
              </a:rPr>
              <a:t>: steward </a:t>
            </a:r>
            <a:r>
              <a:rPr lang="en-US" sz="2600" b="1" dirty="0">
                <a:latin typeface="Goudy Old Style"/>
                <a:cs typeface="Goudy Old Style"/>
              </a:rPr>
              <a:t>in Olivia's household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Maria: </a:t>
            </a:r>
            <a:r>
              <a:rPr lang="en-US" sz="2600" b="1" dirty="0">
                <a:latin typeface="Goudy Old Style"/>
                <a:cs typeface="Goudy Old Style"/>
              </a:rPr>
              <a:t>Olivia's gentlewoman</a:t>
            </a:r>
          </a:p>
          <a:p>
            <a:r>
              <a:rPr lang="en-US" sz="2600" b="1" dirty="0">
                <a:latin typeface="Goudy Old Style"/>
                <a:cs typeface="Goudy Old Style"/>
              </a:rPr>
              <a:t>Sir Toby </a:t>
            </a:r>
            <a:r>
              <a:rPr lang="en-US" sz="2600" b="1" dirty="0" smtClean="0">
                <a:latin typeface="Goudy Old Style"/>
                <a:cs typeface="Goudy Old Style"/>
              </a:rPr>
              <a:t>Belch: </a:t>
            </a:r>
            <a:r>
              <a:rPr lang="en-US" sz="2600" b="1" dirty="0">
                <a:latin typeface="Goudy Old Style"/>
                <a:cs typeface="Goudy Old Style"/>
              </a:rPr>
              <a:t>Olivia's uncle</a:t>
            </a:r>
          </a:p>
          <a:p>
            <a:r>
              <a:rPr lang="en-US" sz="2600" b="1" dirty="0">
                <a:latin typeface="Goudy Old Style"/>
                <a:cs typeface="Goudy Old Style"/>
              </a:rPr>
              <a:t>Sir Andrew </a:t>
            </a:r>
            <a:r>
              <a:rPr lang="en-US" sz="2600" b="1" dirty="0" err="1" smtClean="0">
                <a:latin typeface="Goudy Old Style"/>
                <a:cs typeface="Goudy Old Style"/>
              </a:rPr>
              <a:t>Aguecheek</a:t>
            </a:r>
            <a:r>
              <a:rPr lang="en-US" sz="2600" b="1" dirty="0" smtClean="0">
                <a:latin typeface="Goudy Old Style"/>
                <a:cs typeface="Goudy Old Style"/>
              </a:rPr>
              <a:t>: </a:t>
            </a:r>
            <a:r>
              <a:rPr lang="en-US" sz="2600" b="1" dirty="0">
                <a:latin typeface="Goudy Old Style"/>
                <a:cs typeface="Goudy Old Style"/>
              </a:rPr>
              <a:t>a friend of Sir Toby</a:t>
            </a:r>
          </a:p>
          <a:p>
            <a:r>
              <a:rPr lang="en-US" sz="2600" b="1" dirty="0" err="1" smtClean="0">
                <a:latin typeface="Goudy Old Style"/>
                <a:cs typeface="Goudy Old Style"/>
              </a:rPr>
              <a:t>Feste</a:t>
            </a:r>
            <a:r>
              <a:rPr lang="en-US" sz="2600" b="1" dirty="0">
                <a:latin typeface="Goudy Old Style"/>
                <a:cs typeface="Goudy Old Style"/>
              </a:rPr>
              <a:t>: Olivia's servant, a jester</a:t>
            </a:r>
          </a:p>
        </p:txBody>
      </p:sp>
    </p:spTree>
    <p:extLst>
      <p:ext uri="{BB962C8B-B14F-4D97-AF65-F5344CB8AC3E}">
        <p14:creationId xmlns:p14="http://schemas.microsoft.com/office/powerpoint/2010/main" val="415298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475" y="748094"/>
            <a:ext cx="8911687" cy="1280890"/>
          </a:xfrm>
        </p:spPr>
        <p:txBody>
          <a:bodyPr/>
          <a:lstStyle/>
          <a:p>
            <a:r>
              <a:rPr lang="en-US" sz="3200" b="1" i="1" dirty="0" smtClean="0"/>
              <a:t>Twelfth Night</a:t>
            </a:r>
            <a:r>
              <a:rPr lang="en-US" sz="3200" b="1" dirty="0" smtClean="0"/>
              <a:t>: Themes</a:t>
            </a:r>
            <a:endParaRPr lang="en-US" sz="32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251" y="2133600"/>
            <a:ext cx="9282487" cy="3777622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latin typeface="Goudy Old Style"/>
                <a:cs typeface="Goudy Old Style"/>
              </a:rPr>
              <a:t>Desire and love</a:t>
            </a:r>
          </a:p>
          <a:p>
            <a:r>
              <a:rPr lang="en-US" sz="2400" b="1" dirty="0" smtClean="0">
                <a:latin typeface="Goudy Old Style"/>
                <a:cs typeface="Goudy Old Style"/>
              </a:rPr>
              <a:t>Gender and sexual identity</a:t>
            </a:r>
          </a:p>
          <a:p>
            <a:r>
              <a:rPr lang="en-US" sz="2400" b="1" dirty="0" smtClean="0">
                <a:latin typeface="Goudy Old Style"/>
                <a:cs typeface="Goudy Old Style"/>
              </a:rPr>
              <a:t>Illusions and Madness </a:t>
            </a:r>
          </a:p>
          <a:p>
            <a:r>
              <a:rPr lang="en-US" sz="2400" b="1" dirty="0">
                <a:latin typeface="Goudy Old Style"/>
                <a:cs typeface="Goudy Old Style"/>
              </a:rPr>
              <a:t>Man vs. </a:t>
            </a:r>
            <a:r>
              <a:rPr lang="en-US" sz="2400" b="1" dirty="0" smtClean="0">
                <a:latin typeface="Goudy Old Style"/>
                <a:cs typeface="Goudy Old Style"/>
              </a:rPr>
              <a:t>Self</a:t>
            </a:r>
            <a:endParaRPr lang="en-US" sz="2400" b="1" dirty="0">
              <a:latin typeface="Goudy Old Style"/>
              <a:cs typeface="Goudy Old Style"/>
            </a:endParaRPr>
          </a:p>
          <a:p>
            <a:r>
              <a:rPr lang="en-US" sz="2400" b="1" dirty="0">
                <a:latin typeface="Goudy Old Style"/>
                <a:cs typeface="Goudy Old Style"/>
              </a:rPr>
              <a:t>Man vs. </a:t>
            </a:r>
            <a:r>
              <a:rPr lang="en-US" sz="2400" b="1" dirty="0" smtClean="0">
                <a:latin typeface="Goudy Old Style"/>
                <a:cs typeface="Goudy Old Style"/>
              </a:rPr>
              <a:t>Man</a:t>
            </a:r>
            <a:endParaRPr lang="en-US" sz="2400" b="1" dirty="0">
              <a:latin typeface="Goudy Old Style"/>
              <a:cs typeface="Goudy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215690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156</Words>
  <Application>Microsoft Office PowerPoint</Application>
  <PresentationFormat>Widescreen</PresentationFormat>
  <Paragraphs>28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Goudy Old Style</vt:lpstr>
      <vt:lpstr>Wingdings 3</vt:lpstr>
      <vt:lpstr>Office Theme</vt:lpstr>
      <vt:lpstr>Wisp</vt:lpstr>
      <vt:lpstr>Classical Drama II</vt:lpstr>
      <vt:lpstr>William Shakespeare: Introduction</vt:lpstr>
      <vt:lpstr>Twelfth Night: Introduction</vt:lpstr>
      <vt:lpstr>Twelfth Night: Characters</vt:lpstr>
      <vt:lpstr>Twelfth Night: Themes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Classical Drama II</dc:title>
  <dc:creator>Arslan Ahmad</dc:creator>
  <cp:lastModifiedBy>Arslan Ahmad</cp:lastModifiedBy>
  <cp:revision>6</cp:revision>
  <dcterms:created xsi:type="dcterms:W3CDTF">2020-03-30T13:14:29Z</dcterms:created>
  <dcterms:modified xsi:type="dcterms:W3CDTF">2020-03-31T20:44:10Z</dcterms:modified>
</cp:coreProperties>
</file>