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9"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1" r:id="rId16"/>
    <p:sldId id="272" r:id="rId17"/>
    <p:sldId id="274" r:id="rId18"/>
    <p:sldId id="275" r:id="rId19"/>
    <p:sldId id="276" r:id="rId20"/>
    <p:sldId id="277"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9F1E903-8867-4174-BD94-C549E30B72D6}">
          <p14:sldIdLst>
            <p14:sldId id="256"/>
            <p14:sldId id="257"/>
            <p14:sldId id="258"/>
            <p14:sldId id="260"/>
            <p14:sldId id="259"/>
            <p14:sldId id="261"/>
            <p14:sldId id="262"/>
            <p14:sldId id="263"/>
            <p14:sldId id="264"/>
            <p14:sldId id="265"/>
            <p14:sldId id="266"/>
            <p14:sldId id="267"/>
            <p14:sldId id="268"/>
            <p14:sldId id="269"/>
            <p14:sldId id="271"/>
            <p14:sldId id="272"/>
            <p14:sldId id="274"/>
            <p14:sldId id="275"/>
            <p14:sldId id="276"/>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67" d="100"/>
          <a:sy n="67" d="100"/>
        </p:scale>
        <p:origin x="64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smtClean="0"/>
              <a:t>3/31/2020</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8090427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smtClean="0"/>
              <a:t>3/31/2020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77368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smtClean="0"/>
              <a:t>3/31/2020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52490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smtClean="0"/>
              <a:t>3/31/2020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04784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smtClean="0"/>
              <a:t>3/31/2020</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2128108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smtClean="0"/>
              <a:t>3/31/2020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60936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smtClean="0"/>
              <a:t>3/31/2020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28895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smtClean="0"/>
              <a:t>3/31/2020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84687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smtClean="0"/>
              <a:t>3/31/2020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13702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1CF131DD-A141-4471-BCF9-C6073EDD7E20}" type="datetimeFigureOut">
              <a:rPr lang="en-US" smtClean="0"/>
              <a:t>3/31/2020</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smtClean="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21361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smtClean="0"/>
              <a:t>3/31/2020</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smtClean="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95372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smtClean="0"/>
              <a:t>3/31/2020</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93960235"/>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61708" y="1442435"/>
            <a:ext cx="9068586" cy="1867436"/>
          </a:xfrm>
        </p:spPr>
        <p:txBody>
          <a:bodyPr/>
          <a:lstStyle/>
          <a:p>
            <a:r>
              <a:rPr lang="en-US" sz="2800" b="1" dirty="0">
                <a:latin typeface="Times New Roman" panose="02020603050405020304" pitchFamily="18" charset="0"/>
                <a:cs typeface="Times New Roman" panose="02020603050405020304" pitchFamily="18" charset="0"/>
              </a:rPr>
              <a:t>THE MAJOR TERRESTRIAL BIOMES &amp; EVOLUTION OF LIFE ON THE EARTH</a:t>
            </a:r>
          </a:p>
        </p:txBody>
      </p:sp>
    </p:spTree>
    <p:extLst>
      <p:ext uri="{BB962C8B-B14F-4D97-AF65-F5344CB8AC3E}">
        <p14:creationId xmlns:p14="http://schemas.microsoft.com/office/powerpoint/2010/main" val="1879644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31819"/>
            <a:ext cx="10058400" cy="965915"/>
          </a:xfrm>
        </p:spPr>
        <p:txBody>
          <a:bodyPr>
            <a:noAutofit/>
          </a:bodyPr>
          <a:lstStyle/>
          <a:p>
            <a:r>
              <a:rPr lang="en-US" dirty="0">
                <a:latin typeface="Times New Roman" panose="02020603050405020304" pitchFamily="18" charset="0"/>
                <a:cs typeface="Times New Roman" panose="02020603050405020304" pitchFamily="18" charset="0"/>
              </a:rPr>
              <a:t>Tropical Scrub:</a:t>
            </a:r>
          </a:p>
        </p:txBody>
      </p:sp>
      <p:sp>
        <p:nvSpPr>
          <p:cNvPr id="3" name="Content Placeholder 2"/>
          <p:cNvSpPr>
            <a:spLocks noGrp="1"/>
          </p:cNvSpPr>
          <p:nvPr>
            <p:ph idx="1"/>
          </p:nvPr>
        </p:nvSpPr>
        <p:spPr>
          <a:xfrm>
            <a:off x="1066800" y="1249251"/>
            <a:ext cx="10058400" cy="4785789"/>
          </a:xfrm>
        </p:spPr>
        <p:txBody>
          <a:bodyPr>
            <a:normAutofit lnSpcReduction="10000"/>
          </a:bodyPr>
          <a:lstStyle/>
          <a:p>
            <a:r>
              <a:rPr lang="en-US" sz="2800" dirty="0">
                <a:latin typeface="Times New Roman" panose="02020603050405020304" pitchFamily="18" charset="0"/>
                <a:cs typeface="Times New Roman" panose="02020603050405020304" pitchFamily="18" charset="0"/>
              </a:rPr>
              <a:t>Extensive areas in the tropics and subtropics are dominated by a vegetation association that consists of low growing, scraggly trees and tall bushes, usually with an extensive understory of grasses.</a:t>
            </a:r>
          </a:p>
          <a:p>
            <a:r>
              <a:rPr lang="en-US" sz="2800" dirty="0">
                <a:latin typeface="Times New Roman" panose="02020603050405020304" pitchFamily="18" charset="0"/>
                <a:cs typeface="Times New Roman" panose="02020603050405020304" pitchFamily="18" charset="0"/>
              </a:rPr>
              <a:t>The trees range from 3 to 9 m (10 to 30 feet) in height.</a:t>
            </a:r>
          </a:p>
          <a:p>
            <a:r>
              <a:rPr lang="en-US" sz="2800" dirty="0">
                <a:latin typeface="Times New Roman" panose="02020603050405020304" pitchFamily="18" charset="0"/>
                <a:cs typeface="Times New Roman" panose="02020603050405020304" pitchFamily="18" charset="0"/>
              </a:rPr>
              <a:t>Sometimes growing in close to one another but often spaced much more openly.</a:t>
            </a:r>
          </a:p>
          <a:p>
            <a:r>
              <a:rPr lang="en-US" sz="2800" dirty="0">
                <a:latin typeface="Times New Roman" panose="02020603050405020304" pitchFamily="18" charset="0"/>
                <a:cs typeface="Times New Roman" panose="02020603050405020304" pitchFamily="18" charset="0"/>
              </a:rPr>
              <a:t>The fauna of tropical scrub regions is notably different from that of rainforest biomes.</a:t>
            </a:r>
          </a:p>
          <a:p>
            <a:r>
              <a:rPr lang="en-US" sz="2800" dirty="0">
                <a:latin typeface="Times New Roman" panose="02020603050405020304" pitchFamily="18" charset="0"/>
                <a:cs typeface="Times New Roman" panose="02020603050405020304" pitchFamily="18" charset="0"/>
              </a:rPr>
              <a:t>There is moderately rich assemblage of ground-dwelling mammals and reptiles, and of birds and insects.</a:t>
            </a:r>
          </a:p>
          <a:p>
            <a:pPr marL="0" indent="0">
              <a:buNone/>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4497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8794" y="231820"/>
            <a:ext cx="10146406" cy="978793"/>
          </a:xfrm>
        </p:spPr>
        <p:txBody>
          <a:bodyPr>
            <a:noAutofit/>
          </a:bodyPr>
          <a:lstStyle/>
          <a:p>
            <a:r>
              <a:rPr lang="en-US" dirty="0">
                <a:latin typeface="Times New Roman" panose="02020603050405020304" pitchFamily="18" charset="0"/>
                <a:cs typeface="Times New Roman" panose="02020603050405020304" pitchFamily="18" charset="0"/>
              </a:rPr>
              <a:t>Tropical Savanna:</a:t>
            </a:r>
          </a:p>
        </p:txBody>
      </p:sp>
      <p:sp>
        <p:nvSpPr>
          <p:cNvPr id="3" name="Content Placeholder 2"/>
          <p:cNvSpPr>
            <a:spLocks noGrp="1"/>
          </p:cNvSpPr>
          <p:nvPr>
            <p:ph idx="1"/>
          </p:nvPr>
        </p:nvSpPr>
        <p:spPr>
          <a:xfrm>
            <a:off x="708338" y="1210614"/>
            <a:ext cx="10416862" cy="5409128"/>
          </a:xfrm>
        </p:spPr>
        <p:txBody>
          <a:bodyPr>
            <a:noAutofit/>
          </a:bodyPr>
          <a:lstStyle/>
          <a:p>
            <a:r>
              <a:rPr lang="en-US" sz="2000" dirty="0">
                <a:latin typeface="Times New Roman" panose="02020603050405020304" pitchFamily="18" charset="0"/>
                <a:cs typeface="Times New Roman" panose="02020603050405020304" pitchFamily="18" charset="0"/>
              </a:rPr>
              <a:t>The savanna biome encompasses a transitional environment between the tropical rainforest and the desert, consisting of tropical grassland with widely spaced trees (see fig. A).</a:t>
            </a:r>
          </a:p>
          <a:p>
            <a:r>
              <a:rPr lang="en-US" sz="2000" dirty="0">
                <a:latin typeface="Times New Roman" panose="02020603050405020304" pitchFamily="18" charset="0"/>
                <a:cs typeface="Times New Roman" panose="02020603050405020304" pitchFamily="18" charset="0"/>
              </a:rPr>
              <a:t>The most common trees of savanna are deciduous, and they lose leaves in the dry season. These includes the acacia and the curious water-storing, fat-trunked baobab tree.</a:t>
            </a:r>
          </a:p>
          <a:p>
            <a:r>
              <a:rPr lang="en-US" sz="2000" dirty="0">
                <a:latin typeface="Times New Roman" panose="02020603050405020304" pitchFamily="18" charset="0"/>
                <a:cs typeface="Times New Roman" panose="02020603050405020304" pitchFamily="18" charset="0"/>
              </a:rPr>
              <a:t>Grasses in the savanna are usually tall, sometimes growing to 5 m (16 feet).</a:t>
            </a:r>
          </a:p>
          <a:p>
            <a:r>
              <a:rPr lang="en-US" sz="2000" dirty="0">
                <a:latin typeface="Times New Roman" panose="02020603050405020304" pitchFamily="18" charset="0"/>
                <a:cs typeface="Times New Roman" panose="02020603050405020304" pitchFamily="18" charset="0"/>
              </a:rPr>
              <a:t>Savanna vegetation has developed primarily, because of the seasonally wet and dry climate in large areas of Africa, South America and North Australia.</a:t>
            </a:r>
          </a:p>
          <a:p>
            <a:r>
              <a:rPr lang="en-US" sz="2000" dirty="0">
                <a:latin typeface="Times New Roman" panose="02020603050405020304" pitchFamily="18" charset="0"/>
                <a:cs typeface="Times New Roman" panose="02020603050405020304" pitchFamily="18" charset="0"/>
              </a:rPr>
              <a:t>Some places the grasses form a highly flammable straw mat in the dry season.</a:t>
            </a:r>
          </a:p>
          <a:p>
            <a:r>
              <a:rPr lang="en-US" sz="2000" dirty="0">
                <a:latin typeface="Times New Roman" panose="02020603050405020304" pitchFamily="18" charset="0"/>
                <a:cs typeface="Times New Roman" panose="02020603050405020304" pitchFamily="18" charset="0"/>
              </a:rPr>
              <a:t>The faunal complement of the savanna lands is variable from continent to continent.</a:t>
            </a:r>
          </a:p>
          <a:p>
            <a:r>
              <a:rPr lang="en-US" sz="2000" dirty="0">
                <a:latin typeface="Times New Roman" panose="02020603050405020304" pitchFamily="18" charset="0"/>
                <a:cs typeface="Times New Roman" panose="02020603050405020304" pitchFamily="18" charset="0"/>
              </a:rPr>
              <a:t>The African savannas are the premier “big game” lands of the world, with an unmatched richness of large animals.</a:t>
            </a:r>
          </a:p>
          <a:p>
            <a:r>
              <a:rPr lang="en-US" sz="2000" dirty="0">
                <a:latin typeface="Times New Roman" panose="02020603050405020304" pitchFamily="18" charset="0"/>
                <a:cs typeface="Times New Roman" panose="02020603050405020304" pitchFamily="18" charset="0"/>
              </a:rPr>
              <a:t>The Latin American savannas, on the other hand, have only a sparse population of large wildlife, whereas the Asian and Australian areas are intermediate between these two extremes.</a:t>
            </a:r>
          </a:p>
        </p:txBody>
      </p:sp>
    </p:spTree>
    <p:extLst>
      <p:ext uri="{BB962C8B-B14F-4D97-AF65-F5344CB8AC3E}">
        <p14:creationId xmlns:p14="http://schemas.microsoft.com/office/powerpoint/2010/main" val="4106702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latin typeface="Times New Roman" panose="02020603050405020304" pitchFamily="18" charset="0"/>
                <a:cs typeface="Times New Roman" panose="02020603050405020304" pitchFamily="18" charset="0"/>
              </a:rPr>
              <a:t>African tall-grass tropical savanna in Kenya (a), and tropical scurb (b), in central Africa. </a:t>
            </a:r>
          </a:p>
        </p:txBody>
      </p:sp>
      <p:sp>
        <p:nvSpPr>
          <p:cNvPr id="7" name="Content Placeholder 6"/>
          <p:cNvSpPr>
            <a:spLocks noGrp="1"/>
          </p:cNvSpPr>
          <p:nvPr>
            <p:ph sz="half" idx="1"/>
          </p:nvPr>
        </p:nvSpPr>
        <p:spPr/>
        <p:txBody>
          <a:bodyPr/>
          <a:lstStyle/>
          <a:p>
            <a:r>
              <a:rPr lang="en-US" dirty="0">
                <a:latin typeface="Times New Roman" panose="02020603050405020304" pitchFamily="18" charset="0"/>
                <a:cs typeface="Times New Roman" panose="02020603050405020304" pitchFamily="18" charset="0"/>
              </a:rPr>
              <a:t>Fig A</a:t>
            </a:r>
          </a:p>
          <a:p>
            <a:pPr marL="0" indent="0">
              <a:buNone/>
            </a:pPr>
            <a:endParaRPr lang="en-US" dirty="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2"/>
          <a:stretch>
            <a:fillRect/>
          </a:stretch>
        </p:blipFill>
        <p:spPr>
          <a:xfrm>
            <a:off x="1359092" y="2459866"/>
            <a:ext cx="4462588" cy="3481220"/>
          </a:xfrm>
          <a:prstGeom prst="rect">
            <a:avLst/>
          </a:prstGeom>
        </p:spPr>
      </p:pic>
      <p:sp>
        <p:nvSpPr>
          <p:cNvPr id="9" name="Content Placeholder 8"/>
          <p:cNvSpPr>
            <a:spLocks noGrp="1"/>
          </p:cNvSpPr>
          <p:nvPr>
            <p:ph sz="half" idx="2"/>
          </p:nvPr>
        </p:nvSpPr>
        <p:spPr>
          <a:xfrm>
            <a:off x="6370320" y="2103120"/>
            <a:ext cx="4754880" cy="3837966"/>
          </a:xfrm>
        </p:spPr>
        <p:txBody>
          <a:bodyPr/>
          <a:lstStyle/>
          <a:p>
            <a:r>
              <a:rPr lang="en-US" dirty="0">
                <a:latin typeface="Times New Roman" panose="02020603050405020304" pitchFamily="18" charset="0"/>
                <a:cs typeface="Times New Roman" panose="02020603050405020304" pitchFamily="18" charset="0"/>
              </a:rPr>
              <a:t>Fig B</a:t>
            </a:r>
          </a:p>
          <a:p>
            <a:pPr marL="0" indent="0">
              <a:buNone/>
            </a:pPr>
            <a:endParaRPr lang="en-US" dirty="0">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3"/>
          <a:stretch>
            <a:fillRect/>
          </a:stretch>
        </p:blipFill>
        <p:spPr>
          <a:xfrm>
            <a:off x="6680574" y="2459866"/>
            <a:ext cx="4444626" cy="3481220"/>
          </a:xfrm>
          <a:prstGeom prst="rect">
            <a:avLst/>
          </a:prstGeom>
        </p:spPr>
      </p:pic>
    </p:spTree>
    <p:extLst>
      <p:ext uri="{BB962C8B-B14F-4D97-AF65-F5344CB8AC3E}">
        <p14:creationId xmlns:p14="http://schemas.microsoft.com/office/powerpoint/2010/main" val="389002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580" y="231820"/>
            <a:ext cx="10442620" cy="785611"/>
          </a:xfrm>
        </p:spPr>
        <p:txBody>
          <a:bodyPr>
            <a:normAutofit/>
          </a:bodyPr>
          <a:lstStyle/>
          <a:p>
            <a:r>
              <a:rPr lang="en-US" dirty="0">
                <a:latin typeface="Times New Roman" panose="02020603050405020304" pitchFamily="18" charset="0"/>
                <a:cs typeface="Times New Roman" panose="02020603050405020304" pitchFamily="18" charset="0"/>
              </a:rPr>
              <a:t>Desert:</a:t>
            </a:r>
          </a:p>
        </p:txBody>
      </p:sp>
      <p:sp>
        <p:nvSpPr>
          <p:cNvPr id="3" name="Content Placeholder 2"/>
          <p:cNvSpPr>
            <a:spLocks noGrp="1"/>
          </p:cNvSpPr>
          <p:nvPr>
            <p:ph sz="half" idx="1"/>
          </p:nvPr>
        </p:nvSpPr>
        <p:spPr>
          <a:xfrm>
            <a:off x="502276" y="1107583"/>
            <a:ext cx="5319404" cy="5499279"/>
          </a:xfrm>
        </p:spPr>
        <p:txBody>
          <a:bodyPr>
            <a:noAutofit/>
          </a:bodyPr>
          <a:lstStyle/>
          <a:p>
            <a:r>
              <a:rPr lang="en-US" sz="2000" dirty="0">
                <a:latin typeface="Times New Roman" panose="02020603050405020304" pitchFamily="18" charset="0"/>
                <a:cs typeface="Times New Roman" panose="02020603050405020304" pitchFamily="18" charset="0"/>
              </a:rPr>
              <a:t>The desert biome is characterized by sparse vegetation or even it complete absence.</a:t>
            </a:r>
          </a:p>
          <a:p>
            <a:r>
              <a:rPr lang="en-US" sz="2000" dirty="0">
                <a:latin typeface="Times New Roman" panose="02020603050405020304" pitchFamily="18" charset="0"/>
                <a:cs typeface="Times New Roman" panose="02020603050405020304" pitchFamily="18" charset="0"/>
              </a:rPr>
              <a:t>Many of desert plants are emphemerals, completing their entire life cycle in a single growing season.</a:t>
            </a:r>
          </a:p>
          <a:p>
            <a:r>
              <a:rPr lang="en-US" sz="2000" dirty="0">
                <a:latin typeface="Times New Roman" panose="02020603050405020304" pitchFamily="18" charset="0"/>
                <a:cs typeface="Times New Roman" panose="02020603050405020304" pitchFamily="18" charset="0"/>
              </a:rPr>
              <a:t>The perennial plants in the desert biome, such as </a:t>
            </a:r>
            <a:r>
              <a:rPr lang="en-US" sz="2000" dirty="0">
                <a:solidFill>
                  <a:srgbClr val="FF0000"/>
                </a:solidFill>
                <a:latin typeface="Times New Roman" panose="02020603050405020304" pitchFamily="18" charset="0"/>
                <a:cs typeface="Times New Roman" panose="02020603050405020304" pitchFamily="18" charset="0"/>
              </a:rPr>
              <a:t>cactuses and spurges</a:t>
            </a:r>
            <a:r>
              <a:rPr lang="en-US" sz="2000" dirty="0">
                <a:latin typeface="Times New Roman" panose="02020603050405020304" pitchFamily="18" charset="0"/>
                <a:cs typeface="Times New Roman" panose="02020603050405020304" pitchFamily="18" charset="0"/>
              </a:rPr>
              <a:t>, are dormant much of the year.</a:t>
            </a:r>
          </a:p>
          <a:p>
            <a:r>
              <a:rPr lang="en-US" sz="2000" dirty="0">
                <a:latin typeface="Times New Roman" panose="02020603050405020304" pitchFamily="18" charset="0"/>
                <a:cs typeface="Times New Roman" panose="02020603050405020304" pitchFamily="18" charset="0"/>
              </a:rPr>
              <a:t>Plants with fleshy water-storing leaves or stems, are known as succulents.</a:t>
            </a:r>
          </a:p>
          <a:p>
            <a:r>
              <a:rPr lang="en-US" sz="2000" dirty="0">
                <a:latin typeface="Times New Roman" panose="02020603050405020304" pitchFamily="18" charset="0"/>
                <a:cs typeface="Times New Roman" panose="02020603050405020304" pitchFamily="18" charset="0"/>
              </a:rPr>
              <a:t>The only small animals live in that arid conditions like insects and reptiles.</a:t>
            </a:r>
          </a:p>
          <a:p>
            <a:r>
              <a:rPr lang="en-US" sz="2000" dirty="0">
                <a:latin typeface="Times New Roman" panose="02020603050405020304" pitchFamily="18" charset="0"/>
                <a:cs typeface="Times New Roman" panose="02020603050405020304" pitchFamily="18" charset="0"/>
              </a:rPr>
              <a:t>Aridisols and entisols are the most common soil orders associated with desert biome.</a:t>
            </a:r>
          </a:p>
        </p:txBody>
      </p:sp>
      <p:pic>
        <p:nvPicPr>
          <p:cNvPr id="7" name="Content Placeholder 6" descr="Image result for shrub vegetation of semidesert near south western arizona&quot;"/>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370638" y="1223493"/>
            <a:ext cx="4754562" cy="5009882"/>
          </a:xfrm>
          <a:prstGeom prst="rect">
            <a:avLst/>
          </a:prstGeom>
          <a:noFill/>
          <a:ln>
            <a:noFill/>
          </a:ln>
        </p:spPr>
      </p:pic>
    </p:spTree>
    <p:extLst>
      <p:ext uri="{BB962C8B-B14F-4D97-AF65-F5344CB8AC3E}">
        <p14:creationId xmlns:p14="http://schemas.microsoft.com/office/powerpoint/2010/main" val="25174494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114" y="231820"/>
            <a:ext cx="10501086" cy="772732"/>
          </a:xfrm>
        </p:spPr>
        <p:txBody>
          <a:bodyPr>
            <a:normAutofit/>
          </a:bodyPr>
          <a:lstStyle/>
          <a:p>
            <a:r>
              <a:rPr lang="en-US" sz="4400" dirty="0">
                <a:latin typeface="Times New Roman" panose="02020603050405020304" pitchFamily="18" charset="0"/>
                <a:cs typeface="Times New Roman" panose="02020603050405020304" pitchFamily="18" charset="0"/>
              </a:rPr>
              <a:t>Mid-latitude Deciduous Forest:</a:t>
            </a:r>
          </a:p>
        </p:txBody>
      </p:sp>
      <p:sp>
        <p:nvSpPr>
          <p:cNvPr id="3" name="Content Placeholder 2"/>
          <p:cNvSpPr>
            <a:spLocks noGrp="1"/>
          </p:cNvSpPr>
          <p:nvPr>
            <p:ph sz="half" idx="1"/>
          </p:nvPr>
        </p:nvSpPr>
        <p:spPr>
          <a:xfrm>
            <a:off x="435429" y="1004552"/>
            <a:ext cx="5386251" cy="5589430"/>
          </a:xfrm>
        </p:spPr>
        <p:txBody>
          <a:bodyPr>
            <a:noAutofit/>
          </a:bodyPr>
          <a:lstStyle/>
          <a:p>
            <a:r>
              <a:rPr lang="en-US" sz="2000" dirty="0">
                <a:latin typeface="Times New Roman" panose="02020603050405020304" pitchFamily="18" charset="0"/>
                <a:cs typeface="Times New Roman" panose="02020603050405020304" pitchFamily="18" charset="0"/>
              </a:rPr>
              <a:t>Extensive areas on all Northern Hemisphere continents, as well as more limited tracts in the Southern Hemisphere, were originally covered with a forest of largely deciduous trees.</a:t>
            </a:r>
          </a:p>
          <a:p>
            <a:r>
              <a:rPr lang="en-US" sz="2000" dirty="0">
                <a:latin typeface="Times New Roman" panose="02020603050405020304" pitchFamily="18" charset="0"/>
                <a:cs typeface="Times New Roman" panose="02020603050405020304" pitchFamily="18" charset="0"/>
              </a:rPr>
              <a:t>The tall broadleaf trees with interwoven branches that provides a complete canopy in summer.</a:t>
            </a:r>
          </a:p>
          <a:p>
            <a:r>
              <a:rPr lang="en-US" sz="2000" dirty="0">
                <a:latin typeface="Times New Roman" panose="02020603050405020304" pitchFamily="18" charset="0"/>
                <a:cs typeface="Times New Roman" panose="02020603050405020304" pitchFamily="18" charset="0"/>
              </a:rPr>
              <a:t>In winters, the appearance of the forest changes dramatically due to the seasonal fall of leaves.</a:t>
            </a:r>
          </a:p>
          <a:p>
            <a:r>
              <a:rPr lang="en-US" sz="2000" dirty="0">
                <a:latin typeface="Times New Roman" panose="02020603050405020304" pitchFamily="18" charset="0"/>
                <a:cs typeface="Times New Roman" panose="02020603050405020304" pitchFamily="18" charset="0"/>
              </a:rPr>
              <a:t>Where the forest is composed almost entirely of varieties of eucalyptus which are broadleaf evergreen in a figure.</a:t>
            </a:r>
          </a:p>
          <a:p>
            <a:r>
              <a:rPr lang="en-US" sz="2000" dirty="0">
                <a:latin typeface="Times New Roman" panose="02020603050405020304" pitchFamily="18" charset="0"/>
                <a:cs typeface="Times New Roman" panose="02020603050405020304" pitchFamily="18" charset="0"/>
              </a:rPr>
              <a:t>The biome generally has the richest assemblage of fauna to be found in the mid-latitudes.</a:t>
            </a:r>
          </a:p>
          <a:p>
            <a:r>
              <a:rPr lang="en-US" sz="2000" dirty="0">
                <a:latin typeface="Times New Roman" panose="02020603050405020304" pitchFamily="18" charset="0"/>
                <a:cs typeface="Times New Roman" panose="02020603050405020304" pitchFamily="18" charset="0"/>
              </a:rPr>
              <a:t> It has a variety of birds and animals and in some areas reptiles and amphibians are represented.</a:t>
            </a:r>
          </a:p>
          <a:p>
            <a:endParaRPr lang="en-US" sz="20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sz="half" idx="2"/>
          </p:nvPr>
        </p:nvPicPr>
        <p:blipFill>
          <a:blip r:embed="rId2"/>
          <a:stretch>
            <a:fillRect/>
          </a:stretch>
        </p:blipFill>
        <p:spPr>
          <a:xfrm>
            <a:off x="6370638" y="1004552"/>
            <a:ext cx="5110162" cy="5294648"/>
          </a:xfrm>
          <a:prstGeom prst="rect">
            <a:avLst/>
          </a:prstGeom>
        </p:spPr>
      </p:pic>
    </p:spTree>
    <p:extLst>
      <p:ext uri="{BB962C8B-B14F-4D97-AF65-F5344CB8AC3E}">
        <p14:creationId xmlns:p14="http://schemas.microsoft.com/office/powerpoint/2010/main" val="1030431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229" y="-1"/>
            <a:ext cx="10892971" cy="965915"/>
          </a:xfrm>
        </p:spPr>
        <p:txBody>
          <a:bodyPr/>
          <a:lstStyle/>
          <a:p>
            <a:r>
              <a:rPr lang="en-US" dirty="0">
                <a:latin typeface="Times New Roman" panose="02020603050405020304" pitchFamily="18" charset="0"/>
                <a:cs typeface="Times New Roman" panose="02020603050405020304" pitchFamily="18" charset="0"/>
              </a:rPr>
              <a:t>Mediterranean Woodland and Shrub:</a:t>
            </a:r>
            <a:endParaRPr lang="en-US" dirty="0"/>
          </a:p>
        </p:txBody>
      </p:sp>
      <p:sp>
        <p:nvSpPr>
          <p:cNvPr id="3" name="Content Placeholder 2"/>
          <p:cNvSpPr>
            <a:spLocks noGrp="1"/>
          </p:cNvSpPr>
          <p:nvPr>
            <p:ph idx="1"/>
          </p:nvPr>
        </p:nvSpPr>
        <p:spPr>
          <a:xfrm>
            <a:off x="103031" y="746976"/>
            <a:ext cx="11022169" cy="6111024"/>
          </a:xfrm>
        </p:spPr>
        <p:txBody>
          <a:bodyPr>
            <a:noAutofit/>
          </a:bodyPr>
          <a:lstStyle/>
          <a:p>
            <a:r>
              <a:rPr lang="en-US" sz="2400" dirty="0">
                <a:latin typeface="Times New Roman" panose="02020603050405020304" pitchFamily="18" charset="0"/>
                <a:cs typeface="Times New Roman" panose="02020603050405020304" pitchFamily="18" charset="0"/>
              </a:rPr>
              <a:t>The Mediterranean woodland and shrub biome corresponds to Csa and Csb.</a:t>
            </a:r>
          </a:p>
          <a:p>
            <a:r>
              <a:rPr lang="en-US" sz="2400" dirty="0">
                <a:latin typeface="Times New Roman" panose="02020603050405020304" pitchFamily="18" charset="0"/>
                <a:cs typeface="Times New Roman" panose="02020603050405020304" pitchFamily="18" charset="0"/>
              </a:rPr>
              <a:t>This climate is characterized by hot and dry summers and cool moist winters.</a:t>
            </a:r>
          </a:p>
          <a:p>
            <a:r>
              <a:rPr lang="en-US" sz="2400" dirty="0">
                <a:latin typeface="Times New Roman" panose="02020603050405020304" pitchFamily="18" charset="0"/>
                <a:cs typeface="Times New Roman" panose="02020603050405020304" pitchFamily="18" charset="0"/>
              </a:rPr>
              <a:t>Such climates prevail along the shores of Mediterranean Sea, the coast of California, in  South Africa’s Cape province, and the southern and southwestern Australia.</a:t>
            </a:r>
          </a:p>
          <a:p>
            <a:r>
              <a:rPr lang="en-US" sz="2400" dirty="0">
                <a:latin typeface="Times New Roman" panose="02020603050405020304" pitchFamily="18" charset="0"/>
                <a:cs typeface="Times New Roman" panose="02020603050405020304" pitchFamily="18" charset="0"/>
              </a:rPr>
              <a:t>The vegetation of this biome consists of widely spaced evergreen or deciduous trees (</a:t>
            </a:r>
            <a:r>
              <a:rPr lang="en-US" sz="2400" dirty="0">
                <a:solidFill>
                  <a:schemeClr val="tx2">
                    <a:lumMod val="60000"/>
                    <a:lumOff val="40000"/>
                  </a:schemeClr>
                </a:solidFill>
                <a:latin typeface="Times New Roman" panose="02020603050405020304" pitchFamily="18" charset="0"/>
                <a:cs typeface="Times New Roman" panose="02020603050405020304" pitchFamily="18" charset="0"/>
              </a:rPr>
              <a:t>pine and oak</a:t>
            </a:r>
            <a:r>
              <a:rPr lang="en-US" sz="2400" dirty="0">
                <a:latin typeface="Times New Roman" panose="02020603050405020304" pitchFamily="18" charset="0"/>
                <a:cs typeface="Times New Roman" panose="02020603050405020304" pitchFamily="18" charset="0"/>
              </a:rPr>
              <a:t>) and often dense hard evergreen shrub.</a:t>
            </a:r>
          </a:p>
          <a:p>
            <a:r>
              <a:rPr lang="en-US" sz="2400" dirty="0">
                <a:latin typeface="Times New Roman" panose="02020603050405020304" pitchFamily="18" charset="0"/>
                <a:cs typeface="Times New Roman" panose="02020603050405020304" pitchFamily="18" charset="0"/>
              </a:rPr>
              <a:t>The woody shrub vegetation is known as, chaparral in North America, in Europe, it is called maquis, in Chile, it is known as mattoral, and in South Africa, it is referred to as, fynbos.</a:t>
            </a:r>
          </a:p>
          <a:p>
            <a:r>
              <a:rPr lang="en-US" sz="2400" dirty="0">
                <a:latin typeface="Times New Roman" panose="02020603050405020304" pitchFamily="18" charset="0"/>
                <a:cs typeface="Times New Roman" panose="02020603050405020304" pitchFamily="18" charset="0"/>
              </a:rPr>
              <a:t>The ground is completely covered with grass.</a:t>
            </a:r>
          </a:p>
          <a:p>
            <a:r>
              <a:rPr lang="en-US" sz="2400" dirty="0">
                <a:latin typeface="Times New Roman" panose="02020603050405020304" pitchFamily="18" charset="0"/>
                <a:cs typeface="Times New Roman" panose="02020603050405020304" pitchFamily="18" charset="0"/>
              </a:rPr>
              <a:t>Summer is virtually rainless season, and summer fires are common. The plants also fires.</a:t>
            </a:r>
          </a:p>
          <a:p>
            <a:r>
              <a:rPr lang="en-US" sz="2400" dirty="0">
                <a:latin typeface="Times New Roman" panose="02020603050405020304" pitchFamily="18" charset="0"/>
                <a:cs typeface="Times New Roman" panose="02020603050405020304" pitchFamily="18" charset="0"/>
              </a:rPr>
              <a:t>The fauna of this biome is not particularly distinctive, seed-eating, burrowing rodents are common, as are some birds and reptile groups.</a:t>
            </a:r>
          </a:p>
        </p:txBody>
      </p:sp>
    </p:spTree>
    <p:extLst>
      <p:ext uri="{BB962C8B-B14F-4D97-AF65-F5344CB8AC3E}">
        <p14:creationId xmlns:p14="http://schemas.microsoft.com/office/powerpoint/2010/main" val="1475209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srcRect l="20467" r="20467"/>
          <a:stretch>
            <a:fillRect/>
          </a:stretch>
        </p:blipFill>
        <p:spPr>
          <a:xfrm>
            <a:off x="0" y="0"/>
            <a:ext cx="8757634" cy="6858000"/>
          </a:xfrm>
          <a:prstGeom prst="rect">
            <a:avLst/>
          </a:prstGeom>
        </p:spPr>
      </p:pic>
      <p:sp>
        <p:nvSpPr>
          <p:cNvPr id="4" name="Text Placeholder 3"/>
          <p:cNvSpPr>
            <a:spLocks noGrp="1"/>
          </p:cNvSpPr>
          <p:nvPr>
            <p:ph type="body" sz="half" idx="2"/>
          </p:nvPr>
        </p:nvSpPr>
        <p:spPr>
          <a:xfrm>
            <a:off x="9296400" y="399245"/>
            <a:ext cx="2432304" cy="1584101"/>
          </a:xfrm>
        </p:spPr>
        <p:txBody>
          <a:bodyPr>
            <a:normAutofit/>
          </a:bodyPr>
          <a:lstStyle/>
          <a:p>
            <a:r>
              <a:rPr lang="en-US" sz="2800" dirty="0">
                <a:latin typeface="Times New Roman" panose="02020603050405020304" pitchFamily="18" charset="0"/>
                <a:cs typeface="Times New Roman" panose="02020603050405020304" pitchFamily="18" charset="0"/>
              </a:rPr>
              <a:t>Mediterranean woodland, vegetation.</a:t>
            </a:r>
          </a:p>
        </p:txBody>
      </p:sp>
    </p:spTree>
    <p:extLst>
      <p:ext uri="{BB962C8B-B14F-4D97-AF65-F5344CB8AC3E}">
        <p14:creationId xmlns:p14="http://schemas.microsoft.com/office/powerpoint/2010/main" val="1120144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18942"/>
            <a:ext cx="10058400" cy="746973"/>
          </a:xfrm>
        </p:spPr>
        <p:txBody>
          <a:bodyPr>
            <a:normAutofit fontScale="90000"/>
          </a:bodyPr>
          <a:lstStyle/>
          <a:p>
            <a:r>
              <a:rPr lang="en-US" dirty="0">
                <a:latin typeface="Times New Roman" panose="02020603050405020304" pitchFamily="18" charset="0"/>
                <a:cs typeface="Times New Roman" panose="02020603050405020304" pitchFamily="18" charset="0"/>
              </a:rPr>
              <a:t>Mid-latitude/Temperate Grassland:</a:t>
            </a:r>
            <a:endParaRPr lang="en-US" dirty="0"/>
          </a:p>
        </p:txBody>
      </p:sp>
      <p:sp>
        <p:nvSpPr>
          <p:cNvPr id="3" name="Content Placeholder 2"/>
          <p:cNvSpPr>
            <a:spLocks noGrp="1"/>
          </p:cNvSpPr>
          <p:nvPr>
            <p:ph sz="half" idx="1"/>
          </p:nvPr>
        </p:nvSpPr>
        <p:spPr>
          <a:xfrm>
            <a:off x="231820" y="1056068"/>
            <a:ext cx="5589860" cy="5550794"/>
          </a:xfrm>
        </p:spPr>
        <p:txBody>
          <a:bodyPr>
            <a:normAutofit/>
          </a:bodyPr>
          <a:lstStyle/>
          <a:p>
            <a:r>
              <a:rPr lang="en-US" sz="2000" dirty="0">
                <a:latin typeface="Times New Roman" panose="02020603050405020304" pitchFamily="18" charset="0"/>
                <a:cs typeface="Times New Roman" panose="02020603050405020304" pitchFamily="18" charset="0"/>
              </a:rPr>
              <a:t>The mid-latitude or temperate grassland biome generally occurs over large areas of continental interiors.</a:t>
            </a:r>
          </a:p>
          <a:p>
            <a:r>
              <a:rPr lang="en-US" sz="2000" dirty="0">
                <a:latin typeface="Times New Roman" panose="02020603050405020304" pitchFamily="18" charset="0"/>
                <a:cs typeface="Times New Roman" panose="02020603050405020304" pitchFamily="18" charset="0"/>
              </a:rPr>
              <a:t>The less rainfall support larger plant forms.</a:t>
            </a:r>
          </a:p>
          <a:p>
            <a:r>
              <a:rPr lang="en-US" sz="2000" dirty="0">
                <a:latin typeface="Times New Roman" panose="02020603050405020304" pitchFamily="18" charset="0"/>
                <a:cs typeface="Times New Roman" panose="02020603050405020304" pitchFamily="18" charset="0"/>
              </a:rPr>
              <a:t>In the water areas, the grasses grow tall, and the term </a:t>
            </a:r>
            <a:r>
              <a:rPr lang="en-US" sz="2000" dirty="0">
                <a:solidFill>
                  <a:srgbClr val="FF0000"/>
                </a:solidFill>
                <a:latin typeface="Times New Roman" panose="02020603050405020304" pitchFamily="18" charset="0"/>
                <a:cs typeface="Times New Roman" panose="02020603050405020304" pitchFamily="18" charset="0"/>
              </a:rPr>
              <a:t>prairie</a:t>
            </a:r>
            <a:r>
              <a:rPr lang="en-US" sz="2000" dirty="0">
                <a:latin typeface="Times New Roman" panose="02020603050405020304" pitchFamily="18" charset="0"/>
                <a:cs typeface="Times New Roman" panose="02020603050405020304" pitchFamily="18" charset="0"/>
              </a:rPr>
              <a:t> is often in a figure (b).</a:t>
            </a:r>
          </a:p>
          <a:p>
            <a:r>
              <a:rPr lang="en-US" sz="2000" dirty="0">
                <a:latin typeface="Times New Roman" panose="02020603050405020304" pitchFamily="18" charset="0"/>
                <a:cs typeface="Times New Roman" panose="02020603050405020304" pitchFamily="18" charset="0"/>
              </a:rPr>
              <a:t>In drier regions, the grasses are shorter, such growth is often referred to as </a:t>
            </a:r>
            <a:r>
              <a:rPr lang="en-US" sz="2000" dirty="0">
                <a:solidFill>
                  <a:srgbClr val="00B050"/>
                </a:solidFill>
                <a:latin typeface="Times New Roman" panose="02020603050405020304" pitchFamily="18" charset="0"/>
                <a:cs typeface="Times New Roman" panose="02020603050405020304" pitchFamily="18" charset="0"/>
              </a:rPr>
              <a:t>steppe</a:t>
            </a:r>
            <a:r>
              <a:rPr lang="en-US" sz="2000" dirty="0">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Grass fires are fairly common in summer.</a:t>
            </a:r>
          </a:p>
          <a:p>
            <a:r>
              <a:rPr lang="en-US" sz="2000" dirty="0">
                <a:latin typeface="Times New Roman" panose="02020603050405020304" pitchFamily="18" charset="0"/>
                <a:cs typeface="Times New Roman" panose="02020603050405020304" pitchFamily="18" charset="0"/>
              </a:rPr>
              <a:t>In the Northern Hemisphere, the locational coincidence between this biome and the steppe climate (BSK), type is very pronounced.</a:t>
            </a:r>
          </a:p>
          <a:p>
            <a:r>
              <a:rPr lang="en-US" sz="2000" dirty="0">
                <a:latin typeface="Times New Roman" panose="02020603050405020304" pitchFamily="18" charset="0"/>
                <a:cs typeface="Times New Roman" panose="02020603050405020304" pitchFamily="18" charset="0"/>
              </a:rPr>
              <a:t>The smaller Southern Hemisphere areas (mostly the “Pampas” of Argentina and the “Veldt” of South Africa) have less distinct climate correlation.</a:t>
            </a:r>
          </a:p>
          <a:p>
            <a:endParaRPr lang="en-US" sz="2000" dirty="0">
              <a:latin typeface="Times New Roman" panose="02020603050405020304" pitchFamily="18" charset="0"/>
              <a:cs typeface="Times New Roman" panose="02020603050405020304" pitchFamily="18" charset="0"/>
            </a:endParaRPr>
          </a:p>
          <a:p>
            <a:pPr marL="0" indent="0">
              <a:buNone/>
            </a:pPr>
            <a:endParaRPr lang="en-US" sz="2000" dirty="0"/>
          </a:p>
        </p:txBody>
      </p:sp>
      <p:sp>
        <p:nvSpPr>
          <p:cNvPr id="4" name="Content Placeholder 3"/>
          <p:cNvSpPr>
            <a:spLocks noGrp="1"/>
          </p:cNvSpPr>
          <p:nvPr>
            <p:ph sz="half" idx="2"/>
          </p:nvPr>
        </p:nvSpPr>
        <p:spPr>
          <a:xfrm>
            <a:off x="6370319" y="1056068"/>
            <a:ext cx="5568395" cy="5550794"/>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Mediterranean temperate short-grass vegetation (a).</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Temperate prairies in Lowa, USA, (b).</a:t>
            </a:r>
          </a:p>
        </p:txBody>
      </p:sp>
      <p:pic>
        <p:nvPicPr>
          <p:cNvPr id="1026" name="Picture 8" descr="Image result for mediterranean temperature short-grass vegetation in usa&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0319" y="1493412"/>
            <a:ext cx="2800350" cy="2267219"/>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9" descr="Image result for temperature prairies in usa&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9764" y="4197975"/>
            <a:ext cx="3028950" cy="240888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27773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44699"/>
            <a:ext cx="10058400" cy="605307"/>
          </a:xfrm>
        </p:spPr>
        <p:txBody>
          <a:bodyPr>
            <a:normAutofit fontScale="90000"/>
          </a:bodyPr>
          <a:lstStyle/>
          <a:p>
            <a:r>
              <a:rPr lang="en-US" dirty="0">
                <a:latin typeface="Times New Roman" panose="02020603050405020304" pitchFamily="18" charset="0"/>
                <a:cs typeface="Times New Roman" panose="02020603050405020304" pitchFamily="18" charset="0"/>
              </a:rPr>
              <a:t>Boreal/Taiga/N. Coniferous Forests:</a:t>
            </a:r>
          </a:p>
        </p:txBody>
      </p:sp>
      <p:sp>
        <p:nvSpPr>
          <p:cNvPr id="3" name="Content Placeholder 2"/>
          <p:cNvSpPr>
            <a:spLocks noGrp="1"/>
          </p:cNvSpPr>
          <p:nvPr>
            <p:ph idx="1"/>
          </p:nvPr>
        </p:nvSpPr>
        <p:spPr>
          <a:xfrm>
            <a:off x="231819" y="940157"/>
            <a:ext cx="11706895" cy="5679583"/>
          </a:xfrm>
        </p:spPr>
        <p:txBody>
          <a:bodyPr>
            <a:normAutofit/>
          </a:bodyPr>
          <a:lstStyle/>
          <a:p>
            <a:r>
              <a:rPr lang="en-US" dirty="0">
                <a:latin typeface="Times New Roman" panose="02020603050405020304" pitchFamily="18" charset="0"/>
                <a:cs typeface="Times New Roman" panose="02020603050405020304" pitchFamily="18" charset="0"/>
              </a:rPr>
              <a:t>In the Northern America, it takes a Latin name to become the boreal forest. In Russia, it is called the snow forest or taiga.</a:t>
            </a:r>
          </a:p>
          <a:p>
            <a:r>
              <a:rPr lang="en-US" dirty="0">
                <a:latin typeface="Times New Roman" panose="02020603050405020304" pitchFamily="18" charset="0"/>
                <a:cs typeface="Times New Roman" panose="02020603050405020304" pitchFamily="18" charset="0"/>
              </a:rPr>
              <a:t>The most common coniferous trees in this biome are spruce, hemlock, fir and pine.</a:t>
            </a:r>
          </a:p>
          <a:p>
            <a:r>
              <a:rPr lang="en-US" dirty="0">
                <a:latin typeface="Times New Roman" panose="02020603050405020304" pitchFamily="18" charset="0"/>
                <a:cs typeface="Times New Roman" panose="02020603050405020304" pitchFamily="18" charset="0"/>
              </a:rPr>
              <a:t>The trees are slender and grow to heights of 12 to 18 m (40 to 60 feet), they generally live less than 300 years but grow densely.</a:t>
            </a:r>
          </a:p>
          <a:p>
            <a:r>
              <a:rPr lang="en-US" dirty="0">
                <a:latin typeface="Times New Roman" panose="02020603050405020304" pitchFamily="18" charset="0"/>
                <a:cs typeface="Times New Roman" panose="02020603050405020304" pitchFamily="18" charset="0"/>
              </a:rPr>
              <a:t>The bushes, mosses and grasses combined with stunted and peculiarly trees, is known as </a:t>
            </a:r>
            <a:r>
              <a:rPr lang="en-US" dirty="0">
                <a:solidFill>
                  <a:schemeClr val="accent2"/>
                </a:solidFill>
                <a:latin typeface="Times New Roman" panose="02020603050405020304" pitchFamily="18" charset="0"/>
                <a:cs typeface="Times New Roman" panose="02020603050405020304" pitchFamily="18" charset="0"/>
              </a:rPr>
              <a:t>muskeg</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The boreal forest of Canada can divided into three sub-zones:</a:t>
            </a:r>
          </a:p>
          <a:p>
            <a:pPr marL="400050" indent="-400050">
              <a:buFont typeface="+mj-lt"/>
              <a:buAutoNum type="romanLcPeriod"/>
            </a:pPr>
            <a:r>
              <a:rPr lang="en-US" dirty="0">
                <a:latin typeface="Times New Roman" panose="02020603050405020304" pitchFamily="18" charset="0"/>
                <a:cs typeface="Times New Roman" panose="02020603050405020304" pitchFamily="18" charset="0"/>
              </a:rPr>
              <a:t>The main boreal forest, which is characterized by the meeting of crowns of the trees.</a:t>
            </a:r>
          </a:p>
          <a:p>
            <a:pPr marL="400050" indent="-400050">
              <a:buFont typeface="+mj-lt"/>
              <a:buAutoNum type="romanLcPeriod"/>
            </a:pPr>
            <a:r>
              <a:rPr lang="en-US" dirty="0">
                <a:latin typeface="Times New Roman" panose="02020603050405020304" pitchFamily="18" charset="0"/>
                <a:cs typeface="Times New Roman" panose="02020603050405020304" pitchFamily="18" charset="0"/>
              </a:rPr>
              <a:t>The open boreal woodlands, marked by patches, where the trees are broken up by open spaces of grass or muskeg.</a:t>
            </a:r>
          </a:p>
          <a:p>
            <a:pPr marL="400050" indent="-400050">
              <a:buFont typeface="+mj-lt"/>
              <a:buAutoNum type="romanLcPeriod"/>
            </a:pPr>
            <a:r>
              <a:rPr lang="en-US" dirty="0">
                <a:latin typeface="Times New Roman" panose="02020603050405020304" pitchFamily="18" charset="0"/>
                <a:cs typeface="Times New Roman" panose="02020603050405020304" pitchFamily="18" charset="0"/>
              </a:rPr>
              <a:t>A mixture of woodland in the valleys and tundra vegetation on the ridges, called forest tundra, that is found along the polar margins of this biome.</a:t>
            </a:r>
          </a:p>
          <a:p>
            <a:r>
              <a:rPr lang="en-US" dirty="0">
                <a:latin typeface="Times New Roman" panose="02020603050405020304" pitchFamily="18" charset="0"/>
                <a:cs typeface="Times New Roman" panose="02020603050405020304" pitchFamily="18" charset="0"/>
              </a:rPr>
              <a:t>The summer season is longer and warmer.</a:t>
            </a:r>
          </a:p>
          <a:p>
            <a:r>
              <a:rPr lang="en-US" dirty="0">
                <a:latin typeface="Times New Roman" panose="02020603050405020304" pitchFamily="18" charset="0"/>
                <a:cs typeface="Times New Roman" panose="02020603050405020304" pitchFamily="18" charset="0"/>
              </a:rPr>
              <a:t>The ground is covered with a complete growth of mosses and lichens.</a:t>
            </a:r>
          </a:p>
          <a:p>
            <a:r>
              <a:rPr lang="en-US" dirty="0">
                <a:latin typeface="Times New Roman" panose="02020603050405020304" pitchFamily="18" charset="0"/>
                <a:cs typeface="Times New Roman" panose="02020603050405020304" pitchFamily="18" charset="0"/>
              </a:rPr>
              <a:t>Thus bogs and swamps are common.</a:t>
            </a:r>
          </a:p>
          <a:p>
            <a:r>
              <a:rPr lang="en-US" dirty="0">
                <a:latin typeface="Times New Roman" panose="02020603050405020304" pitchFamily="18" charset="0"/>
                <a:cs typeface="Times New Roman" panose="02020603050405020304" pitchFamily="18" charset="0"/>
              </a:rPr>
              <a:t>The fauna are like mammals, birds and insects are presents.</a:t>
            </a:r>
          </a:p>
          <a:p>
            <a:r>
              <a:rPr lang="en-US" dirty="0">
                <a:latin typeface="Times New Roman" panose="02020603050405020304" pitchFamily="18" charset="0"/>
                <a:cs typeface="Times New Roman" panose="02020603050405020304" pitchFamily="18" charset="0"/>
              </a:rPr>
              <a:t>The boreal forest biome is very closely with subarctic climate (Dfc, Dfd, Dwc, Dwd) type.</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38417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296400" y="502276"/>
            <a:ext cx="2432304" cy="5285876"/>
          </a:xfrm>
        </p:spPr>
        <p:txBody>
          <a:bodyPr>
            <a:normAutofit/>
          </a:bodyPr>
          <a:lstStyle/>
          <a:p>
            <a:r>
              <a:rPr lang="en-US" sz="4000" dirty="0">
                <a:latin typeface="Times New Roman" panose="02020603050405020304" pitchFamily="18" charset="0"/>
                <a:cs typeface="Times New Roman" panose="02020603050405020304" pitchFamily="18" charset="0"/>
              </a:rPr>
              <a:t>The boreal forests  (a), and coniferous forests (b).</a:t>
            </a:r>
          </a:p>
        </p:txBody>
      </p:sp>
      <p:pic>
        <p:nvPicPr>
          <p:cNvPr id="5" name="Picture Placeholder 4" descr="Image result for the boreal forests&quot;"/>
          <p:cNvPicPr>
            <a:picLocks noGrp="1"/>
          </p:cNvPicPr>
          <p:nvPr>
            <p:ph type="pic" idx="1"/>
          </p:nvPr>
        </p:nvPicPr>
        <p:blipFill>
          <a:blip r:embed="rId2">
            <a:extLst>
              <a:ext uri="{28A0092B-C50C-407E-A947-70E740481C1C}">
                <a14:useLocalDpi xmlns:a14="http://schemas.microsoft.com/office/drawing/2010/main" val="0"/>
              </a:ext>
            </a:extLst>
          </a:blip>
          <a:srcRect l="12464" r="12464"/>
          <a:stretch>
            <a:fillRect/>
          </a:stretch>
        </p:blipFill>
        <p:spPr bwMode="auto">
          <a:xfrm>
            <a:off x="228598" y="237744"/>
            <a:ext cx="4433553" cy="6382512"/>
          </a:xfrm>
          <a:prstGeom prst="rect">
            <a:avLst/>
          </a:prstGeom>
          <a:noFill/>
          <a:ln>
            <a:noFill/>
          </a:ln>
        </p:spPr>
      </p:pic>
      <p:pic>
        <p:nvPicPr>
          <p:cNvPr id="6" name="Picture 5" descr="Image result for the boreal forests&quot;"/>
          <p:cNvPicPr/>
          <p:nvPr/>
        </p:nvPicPr>
        <p:blipFill>
          <a:blip r:embed="rId3">
            <a:extLst>
              <a:ext uri="{28A0092B-C50C-407E-A947-70E740481C1C}">
                <a14:useLocalDpi xmlns:a14="http://schemas.microsoft.com/office/drawing/2010/main" val="0"/>
              </a:ext>
            </a:extLst>
          </a:blip>
          <a:srcRect/>
          <a:stretch>
            <a:fillRect/>
          </a:stretch>
        </p:blipFill>
        <p:spPr bwMode="auto">
          <a:xfrm>
            <a:off x="4662152" y="237744"/>
            <a:ext cx="4353059" cy="6382512"/>
          </a:xfrm>
          <a:prstGeom prst="rect">
            <a:avLst/>
          </a:prstGeom>
          <a:noFill/>
          <a:ln>
            <a:noFill/>
          </a:ln>
        </p:spPr>
      </p:pic>
    </p:spTree>
    <p:extLst>
      <p:ext uri="{BB962C8B-B14F-4D97-AF65-F5344CB8AC3E}">
        <p14:creationId xmlns:p14="http://schemas.microsoft.com/office/powerpoint/2010/main" val="787311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44700"/>
            <a:ext cx="10058400" cy="631063"/>
          </a:xfrm>
        </p:spPr>
        <p:txBody>
          <a:bodyPr>
            <a:noAutofit/>
          </a:bodyPr>
          <a:lstStyle/>
          <a:p>
            <a:r>
              <a:rPr lang="en-US" sz="4400" dirty="0">
                <a:latin typeface="Times New Roman" panose="02020603050405020304" pitchFamily="18" charset="0"/>
                <a:cs typeface="Times New Roman" panose="02020603050405020304" pitchFamily="18" charset="0"/>
              </a:rPr>
              <a:t>Biomass: A Scale for All Biographers</a:t>
            </a:r>
          </a:p>
        </p:txBody>
      </p:sp>
      <p:sp>
        <p:nvSpPr>
          <p:cNvPr id="3" name="Content Placeholder 2"/>
          <p:cNvSpPr>
            <a:spLocks noGrp="1"/>
          </p:cNvSpPr>
          <p:nvPr>
            <p:ph idx="1"/>
          </p:nvPr>
        </p:nvSpPr>
        <p:spPr>
          <a:xfrm>
            <a:off x="1066800" y="875763"/>
            <a:ext cx="9635544" cy="5705341"/>
          </a:xfrm>
        </p:spPr>
        <p:txBody>
          <a:bodyPr>
            <a:normAutofit/>
          </a:bodyPr>
          <a:lstStyle/>
          <a:p>
            <a:pPr marL="0" indent="0">
              <a:buNone/>
            </a:pPr>
            <a:r>
              <a:rPr lang="en-US" sz="2000" dirty="0">
                <a:latin typeface="Times New Roman" panose="02020603050405020304" pitchFamily="18" charset="0"/>
                <a:cs typeface="Times New Roman" panose="02020603050405020304" pitchFamily="18" charset="0"/>
              </a:rPr>
              <a:t>A “biome” is a large, recognizable assemblage of plants and animals in functional interaction with its environment.</a:t>
            </a:r>
          </a:p>
          <a:p>
            <a:pPr marL="0" indent="0">
              <a:buNone/>
            </a:pPr>
            <a:r>
              <a:rPr lang="en-US" sz="2000" dirty="0">
                <a:latin typeface="Times New Roman" panose="02020603050405020304" pitchFamily="18" charset="0"/>
                <a:cs typeface="Times New Roman" panose="02020603050405020304" pitchFamily="18" charset="0"/>
              </a:rPr>
              <a:t>	There is no universally recognized classification of the world’s biomes, but biogeographers commonly accept about ten major biome types, which are given as under:</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Tropical Rainforest</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Tropical Deciduous Forest</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Tropical Scrub</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Tropical Savanna</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Desert</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Mediterranean Woodland and Shrub</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Mid-latitude Grassland</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Mid-latitude Deciduous Forest</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Boreal/Taiga Forest</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Tundra</a:t>
            </a:r>
          </a:p>
          <a:p>
            <a:pPr marL="0" indent="0">
              <a:buNone/>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61079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57578"/>
            <a:ext cx="10058400" cy="643944"/>
          </a:xfrm>
        </p:spPr>
        <p:txBody>
          <a:bodyPr>
            <a:normAutofit fontScale="90000"/>
          </a:bodyPr>
          <a:lstStyle/>
          <a:p>
            <a:r>
              <a:rPr lang="en-US" dirty="0">
                <a:latin typeface="Times New Roman" panose="02020603050405020304" pitchFamily="18" charset="0"/>
                <a:cs typeface="Times New Roman" panose="02020603050405020304" pitchFamily="18" charset="0"/>
              </a:rPr>
              <a:t>Tundra:</a:t>
            </a:r>
          </a:p>
        </p:txBody>
      </p:sp>
      <p:sp>
        <p:nvSpPr>
          <p:cNvPr id="3" name="Content Placeholder 2"/>
          <p:cNvSpPr>
            <a:spLocks noGrp="1"/>
          </p:cNvSpPr>
          <p:nvPr>
            <p:ph sz="half" idx="1"/>
          </p:nvPr>
        </p:nvSpPr>
        <p:spPr>
          <a:xfrm>
            <a:off x="257577" y="901521"/>
            <a:ext cx="5564103" cy="5679583"/>
          </a:xfrm>
        </p:spPr>
        <p:txBody>
          <a:bodyPr>
            <a:noAutofit/>
          </a:bodyPr>
          <a:lstStyle/>
          <a:p>
            <a:r>
              <a:rPr lang="en-US" sz="2400" dirty="0">
                <a:latin typeface="Times New Roman" panose="02020603050405020304" pitchFamily="18" charset="0"/>
                <a:cs typeface="Times New Roman" panose="02020603050405020304" pitchFamily="18" charset="0"/>
              </a:rPr>
              <a:t>The tundra biome is the most continuous of all the biomes, and it occurs almost in the northern areas.</a:t>
            </a:r>
          </a:p>
          <a:p>
            <a:r>
              <a:rPr lang="en-US" sz="2400" dirty="0">
                <a:latin typeface="Times New Roman" panose="02020603050405020304" pitchFamily="18" charset="0"/>
                <a:cs typeface="Times New Roman" panose="02020603050405020304" pitchFamily="18" charset="0"/>
              </a:rPr>
              <a:t>It is also found on the islands near Antarctica and in alpine environments on the mountains.</a:t>
            </a:r>
          </a:p>
          <a:p>
            <a:r>
              <a:rPr lang="en-US" sz="2400" dirty="0">
                <a:latin typeface="Times New Roman" panose="02020603050405020304" pitchFamily="18" charset="0"/>
                <a:cs typeface="Times New Roman" panose="02020603050405020304" pitchFamily="18" charset="0"/>
              </a:rPr>
              <a:t>The most common are mosses, lichens, sedges and near the forest border, dwarf trees.</a:t>
            </a:r>
          </a:p>
          <a:p>
            <a:r>
              <a:rPr lang="en-US" sz="2400" dirty="0">
                <a:latin typeface="Times New Roman" panose="02020603050405020304" pitchFamily="18" charset="0"/>
                <a:cs typeface="Times New Roman" panose="02020603050405020304" pitchFamily="18" charset="0"/>
              </a:rPr>
              <a:t>The roots cannot be extensive because the top of the permafrost is seldom more than 1 m (3.3 feet) below surface.</a:t>
            </a:r>
          </a:p>
          <a:p>
            <a:r>
              <a:rPr lang="en-US" sz="2400" dirty="0">
                <a:latin typeface="Times New Roman" panose="02020603050405020304" pitchFamily="18" charset="0"/>
                <a:cs typeface="Times New Roman" panose="02020603050405020304" pitchFamily="18" charset="0"/>
              </a:rPr>
              <a:t>The permafrost also prevents good surface drainage. </a:t>
            </a:r>
          </a:p>
        </p:txBody>
      </p:sp>
      <p:pic>
        <p:nvPicPr>
          <p:cNvPr id="5" name="Content Placeholder 4"/>
          <p:cNvPicPr>
            <a:picLocks noGrp="1" noChangeAspect="1"/>
          </p:cNvPicPr>
          <p:nvPr>
            <p:ph sz="half" idx="2"/>
          </p:nvPr>
        </p:nvPicPr>
        <p:blipFill>
          <a:blip r:embed="rId2"/>
          <a:stretch>
            <a:fillRect/>
          </a:stretch>
        </p:blipFill>
        <p:spPr>
          <a:xfrm>
            <a:off x="6630903" y="901522"/>
            <a:ext cx="5269176" cy="5679582"/>
          </a:xfrm>
          <a:prstGeom prst="rect">
            <a:avLst/>
          </a:prstGeom>
        </p:spPr>
      </p:pic>
    </p:spTree>
    <p:extLst>
      <p:ext uri="{BB962C8B-B14F-4D97-AF65-F5344CB8AC3E}">
        <p14:creationId xmlns:p14="http://schemas.microsoft.com/office/powerpoint/2010/main" val="352296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idx="1"/>
          </p:nvPr>
        </p:nvPicPr>
        <p:blipFill>
          <a:blip r:embed="rId2"/>
          <a:srcRect l="3915" r="3915"/>
          <a:stretch>
            <a:fillRect/>
          </a:stretch>
        </p:blipFill>
        <p:spPr>
          <a:prstGeom prst="rect">
            <a:avLst/>
          </a:prstGeom>
        </p:spPr>
      </p:pic>
      <p:sp>
        <p:nvSpPr>
          <p:cNvPr id="4" name="Text Placeholder 3"/>
          <p:cNvSpPr>
            <a:spLocks noGrp="1"/>
          </p:cNvSpPr>
          <p:nvPr>
            <p:ph type="body" sz="half" idx="2"/>
          </p:nvPr>
        </p:nvSpPr>
        <p:spPr>
          <a:xfrm>
            <a:off x="9244885" y="502276"/>
            <a:ext cx="2432304" cy="5950039"/>
          </a:xfrm>
        </p:spPr>
        <p:txBody>
          <a:bodyPr>
            <a:noAutofit/>
          </a:bodyPr>
          <a:lstStyle/>
          <a:p>
            <a:r>
              <a:rPr lang="en-US" sz="2400" dirty="0">
                <a:latin typeface="Times New Roman" panose="02020603050405020304" pitchFamily="18" charset="0"/>
                <a:cs typeface="Times New Roman" panose="02020603050405020304" pitchFamily="18" charset="0"/>
              </a:rPr>
              <a:t>A simplified schematic diagram of major terrestrial biomes.</a:t>
            </a:r>
          </a:p>
          <a:p>
            <a:r>
              <a:rPr lang="en-US" sz="2400" dirty="0">
                <a:latin typeface="Times New Roman" panose="02020603050405020304" pitchFamily="18" charset="0"/>
                <a:cs typeface="Times New Roman" panose="02020603050405020304" pitchFamily="18" charset="0"/>
              </a:rPr>
              <a:t>In which the latitude, temperature and moisture on the distribution of biomes.</a:t>
            </a: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0333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Factors Affecting the Floristic Biomes:</a:t>
            </a:r>
          </a:p>
        </p:txBody>
      </p:sp>
      <p:sp>
        <p:nvSpPr>
          <p:cNvPr id="3" name="Content Placeholder 2"/>
          <p:cNvSpPr>
            <a:spLocks noGrp="1"/>
          </p:cNvSpPr>
          <p:nvPr>
            <p:ph idx="1"/>
          </p:nvPr>
        </p:nvSpPr>
        <p:spPr>
          <a:xfrm>
            <a:off x="1066800" y="2103120"/>
            <a:ext cx="10058400" cy="4143134"/>
          </a:xfrm>
        </p:spPr>
        <p:txBody>
          <a:bodyPr>
            <a:normAutofit/>
          </a:bodyPr>
          <a:lstStyle/>
          <a:p>
            <a:r>
              <a:rPr lang="en-US" sz="4000" dirty="0">
                <a:latin typeface="Times New Roman" panose="02020603050405020304" pitchFamily="18" charset="0"/>
                <a:cs typeface="Times New Roman" panose="02020603050405020304" pitchFamily="18" charset="0"/>
              </a:rPr>
              <a:t>There are so many factors, that determine the spread and geographic limits of any particular group of organisms or plants in a biome. The limiting factors may be either physical or biotic, some of them are discussed as under:</a:t>
            </a:r>
          </a:p>
        </p:txBody>
      </p:sp>
    </p:spTree>
    <p:extLst>
      <p:ext uri="{BB962C8B-B14F-4D97-AF65-F5344CB8AC3E}">
        <p14:creationId xmlns:p14="http://schemas.microsoft.com/office/powerpoint/2010/main" val="4077893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0831" y="2266681"/>
            <a:ext cx="9257270" cy="64395"/>
          </a:xfrm>
        </p:spPr>
        <p:txBody>
          <a:bodyPr>
            <a:normAutofit fontScale="90000"/>
          </a:bodyPr>
          <a:lstStyle/>
          <a:p>
            <a:r>
              <a:rPr lang="en-US" sz="3600" dirty="0">
                <a:latin typeface="Times New Roman" panose="02020603050405020304" pitchFamily="18" charset="0"/>
                <a:cs typeface="Times New Roman" panose="02020603050405020304" pitchFamily="18" charset="0"/>
              </a:rPr>
              <a:t>Physical Factors:</a:t>
            </a:r>
            <a:br>
              <a:rPr lang="en-US" sz="36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t>
            </a:r>
          </a:p>
        </p:txBody>
      </p:sp>
      <p:sp>
        <p:nvSpPr>
          <p:cNvPr id="3" name="Text Placeholder 2"/>
          <p:cNvSpPr>
            <a:spLocks noGrp="1"/>
          </p:cNvSpPr>
          <p:nvPr>
            <p:ph type="body" idx="1"/>
          </p:nvPr>
        </p:nvSpPr>
        <p:spPr>
          <a:xfrm>
            <a:off x="1470831" y="2331076"/>
            <a:ext cx="9257270" cy="3129567"/>
          </a:xfrm>
        </p:spPr>
        <p:txBody>
          <a:bodyPr>
            <a:normAutofit lnSpcReduction="10000"/>
          </a:bodyPr>
          <a:lstStyle/>
          <a:p>
            <a:pPr algn="l"/>
            <a:r>
              <a:rPr lang="en-US" sz="2400" dirty="0">
                <a:latin typeface="Times New Roman" panose="02020603050405020304" pitchFamily="18" charset="0"/>
                <a:cs typeface="Times New Roman" panose="02020603050405020304" pitchFamily="18" charset="0"/>
              </a:rPr>
              <a:t>The spatial distribution of the plants of the biosphere is directly influenced by physical factors.</a:t>
            </a:r>
          </a:p>
          <a:p>
            <a:pPr marL="514350" indent="-514350" algn="l">
              <a:buFont typeface="+mj-lt"/>
              <a:buAutoNum type="romanLcPeriod"/>
            </a:pPr>
            <a:r>
              <a:rPr lang="en-US" sz="2400" dirty="0">
                <a:latin typeface="Times New Roman" panose="02020603050405020304" pitchFamily="18" charset="0"/>
                <a:cs typeface="Times New Roman" panose="02020603050405020304" pitchFamily="18" charset="0"/>
              </a:rPr>
              <a:t>Temperature</a:t>
            </a:r>
          </a:p>
          <a:p>
            <a:pPr marL="514350" indent="-514350" algn="l">
              <a:buFont typeface="+mj-lt"/>
              <a:buAutoNum type="romanLcPeriod"/>
            </a:pPr>
            <a:r>
              <a:rPr lang="en-US" sz="2400" dirty="0">
                <a:latin typeface="Times New Roman" panose="02020603050405020304" pitchFamily="18" charset="0"/>
                <a:cs typeface="Times New Roman" panose="02020603050405020304" pitchFamily="18" charset="0"/>
              </a:rPr>
              <a:t>Availability of Water</a:t>
            </a:r>
          </a:p>
          <a:p>
            <a:pPr marL="514350" indent="-514350" algn="l">
              <a:buFont typeface="+mj-lt"/>
              <a:buAutoNum type="romanLcPeriod"/>
            </a:pPr>
            <a:r>
              <a:rPr lang="en-US" sz="2400" dirty="0">
                <a:latin typeface="Times New Roman" panose="02020603050405020304" pitchFamily="18" charset="0"/>
                <a:cs typeface="Times New Roman" panose="02020603050405020304" pitchFamily="18" charset="0"/>
              </a:rPr>
              <a:t>Other Climates Factors</a:t>
            </a:r>
          </a:p>
          <a:p>
            <a:pPr marL="514350" indent="-514350" algn="l">
              <a:buFont typeface="+mj-lt"/>
              <a:buAutoNum type="romanLcPeriod"/>
            </a:pPr>
            <a:r>
              <a:rPr lang="en-US" sz="2400" dirty="0">
                <a:latin typeface="Times New Roman" panose="02020603050405020304" pitchFamily="18" charset="0"/>
                <a:cs typeface="Times New Roman" panose="02020603050405020304" pitchFamily="18" charset="0"/>
              </a:rPr>
              <a:t>Distribution of Soils</a:t>
            </a:r>
          </a:p>
          <a:p>
            <a:pPr marL="514350" indent="-514350" algn="l">
              <a:buFont typeface="+mj-lt"/>
              <a:buAutoNum type="romanLcPeriod"/>
            </a:pPr>
            <a:r>
              <a:rPr lang="en-US" sz="2400" dirty="0">
                <a:latin typeface="Times New Roman" panose="02020603050405020304" pitchFamily="18" charset="0"/>
                <a:cs typeface="Times New Roman" panose="02020603050405020304" pitchFamily="18" charset="0"/>
              </a:rPr>
              <a:t>Landforms </a:t>
            </a:r>
          </a:p>
          <a:p>
            <a:pPr algn="l"/>
            <a:endParaRPr lang="en-US" sz="2400" dirty="0">
              <a:latin typeface="Times New Roman" panose="02020603050405020304" pitchFamily="18" charset="0"/>
              <a:cs typeface="Times New Roman" panose="02020603050405020304" pitchFamily="18" charset="0"/>
            </a:endParaRPr>
          </a:p>
          <a:p>
            <a:pPr algn="l"/>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6569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Biotic Factors:</a:t>
            </a:r>
          </a:p>
        </p:txBody>
      </p:sp>
      <p:sp>
        <p:nvSpPr>
          <p:cNvPr id="3" name="Content Placeholder 2"/>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Many biotic factors also affect the dispersal vegetation and plants association of an area, among these factors some important are as under:</a:t>
            </a:r>
          </a:p>
          <a:p>
            <a:pPr marL="514350" indent="-514350">
              <a:buFont typeface="+mj-lt"/>
              <a:buAutoNum type="romanLcPeriod"/>
            </a:pPr>
            <a:r>
              <a:rPr lang="en-US" sz="2400" dirty="0">
                <a:latin typeface="Times New Roman" panose="02020603050405020304" pitchFamily="18" charset="0"/>
                <a:cs typeface="Times New Roman" panose="02020603050405020304" pitchFamily="18" charset="0"/>
              </a:rPr>
              <a:t>Competition</a:t>
            </a:r>
          </a:p>
          <a:p>
            <a:pPr marL="514350" indent="-514350">
              <a:buFont typeface="+mj-lt"/>
              <a:buAutoNum type="romanLcPeriod"/>
            </a:pPr>
            <a:r>
              <a:rPr lang="en-US" sz="2400" dirty="0">
                <a:latin typeface="Times New Roman" panose="02020603050405020304" pitchFamily="18" charset="0"/>
                <a:cs typeface="Times New Roman" panose="02020603050405020304" pitchFamily="18" charset="0"/>
              </a:rPr>
              <a:t>Amensalism</a:t>
            </a:r>
          </a:p>
          <a:p>
            <a:pPr marL="514350" indent="-514350">
              <a:buFont typeface="+mj-lt"/>
              <a:buAutoNum type="romanLcPeriod"/>
            </a:pPr>
            <a:r>
              <a:rPr lang="en-US" sz="2400" dirty="0">
                <a:latin typeface="Times New Roman" panose="02020603050405020304" pitchFamily="18" charset="0"/>
                <a:cs typeface="Times New Roman" panose="02020603050405020304" pitchFamily="18" charset="0"/>
              </a:rPr>
              <a:t>Predation</a:t>
            </a:r>
          </a:p>
          <a:p>
            <a:pPr marL="514350" indent="-514350">
              <a:buFont typeface="+mj-lt"/>
              <a:buAutoNum type="romanLcPeriod"/>
            </a:pPr>
            <a:r>
              <a:rPr lang="en-US" sz="2400" dirty="0">
                <a:latin typeface="Times New Roman" panose="02020603050405020304" pitchFamily="18" charset="0"/>
                <a:cs typeface="Times New Roman" panose="02020603050405020304" pitchFamily="18" charset="0"/>
              </a:rPr>
              <a:t>Mutualism</a:t>
            </a:r>
          </a:p>
        </p:txBody>
      </p:sp>
    </p:spTree>
    <p:extLst>
      <p:ext uri="{BB962C8B-B14F-4D97-AF65-F5344CB8AC3E}">
        <p14:creationId xmlns:p14="http://schemas.microsoft.com/office/powerpoint/2010/main" val="3047982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Tropical Rainforest</a:t>
            </a:r>
          </a:p>
        </p:txBody>
      </p:sp>
      <p:sp>
        <p:nvSpPr>
          <p:cNvPr id="3" name="Content Placeholder 2"/>
          <p:cNvSpPr>
            <a:spLocks noGrp="1"/>
          </p:cNvSpPr>
          <p:nvPr>
            <p:ph sz="half" idx="1"/>
          </p:nvPr>
        </p:nvSpPr>
        <p:spPr>
          <a:xfrm>
            <a:off x="1066800" y="2014195"/>
            <a:ext cx="4754880" cy="4373726"/>
          </a:xfrm>
        </p:spPr>
        <p:txBody>
          <a:bodyPr>
            <a:normAutofit/>
          </a:bodyPr>
          <a:lstStyle/>
          <a:p>
            <a:r>
              <a:rPr lang="en-US" sz="2000" dirty="0">
                <a:latin typeface="Times New Roman" panose="02020603050405020304" pitchFamily="18" charset="0"/>
                <a:cs typeface="Times New Roman" panose="02020603050405020304" pitchFamily="18" charset="0"/>
              </a:rPr>
              <a:t>The rainforest of low latitudes, also called “Selvas” are most complex of all terrestrial ecosystem.</a:t>
            </a:r>
          </a:p>
          <a:p>
            <a:r>
              <a:rPr lang="en-US" sz="2000" dirty="0">
                <a:latin typeface="Times New Roman" panose="02020603050405020304" pitchFamily="18" charset="0"/>
                <a:cs typeface="Times New Roman" panose="02020603050405020304" pitchFamily="18" charset="0"/>
              </a:rPr>
              <a:t>The biome is dominated by tall, closely spaced, evergreen trees, that is home to a great number and diversity of both plants and animals species.</a:t>
            </a:r>
          </a:p>
          <a:p>
            <a:r>
              <a:rPr lang="en-US" sz="2000" dirty="0">
                <a:latin typeface="Times New Roman" panose="02020603050405020304" pitchFamily="18" charset="0"/>
                <a:cs typeface="Times New Roman" panose="02020603050405020304" pitchFamily="18" charset="0"/>
              </a:rPr>
              <a:t>The trees never experience a seasonal leaf fall.</a:t>
            </a:r>
          </a:p>
          <a:p>
            <a:r>
              <a:rPr lang="en-US" sz="2000" dirty="0">
                <a:latin typeface="Times New Roman" panose="02020603050405020304" pitchFamily="18" charset="0"/>
                <a:cs typeface="Times New Roman" panose="02020603050405020304" pitchFamily="18" charset="0"/>
              </a:rPr>
              <a:t> The upper layer usually forms a complete canopy.</a:t>
            </a:r>
          </a:p>
        </p:txBody>
      </p:sp>
      <p:pic>
        <p:nvPicPr>
          <p:cNvPr id="5" name="Content Placeholder 4"/>
          <p:cNvPicPr>
            <a:picLocks noGrp="1" noChangeAspect="1"/>
          </p:cNvPicPr>
          <p:nvPr>
            <p:ph sz="half" idx="2"/>
          </p:nvPr>
        </p:nvPicPr>
        <p:blipFill>
          <a:blip r:embed="rId2"/>
          <a:stretch>
            <a:fillRect/>
          </a:stretch>
        </p:blipFill>
        <p:spPr>
          <a:xfrm>
            <a:off x="6323527" y="2014195"/>
            <a:ext cx="4610636" cy="3987360"/>
          </a:xfrm>
          <a:prstGeom prst="rect">
            <a:avLst/>
          </a:prstGeom>
        </p:spPr>
      </p:pic>
    </p:spTree>
    <p:extLst>
      <p:ext uri="{BB962C8B-B14F-4D97-AF65-F5344CB8AC3E}">
        <p14:creationId xmlns:p14="http://schemas.microsoft.com/office/powerpoint/2010/main" val="3119698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824248"/>
            <a:ext cx="10058400" cy="5210792"/>
          </a:xfrm>
        </p:spPr>
        <p:txBody>
          <a:bodyPr/>
          <a:lstStyle/>
          <a:p>
            <a:r>
              <a:rPr lang="en-US" sz="2800" dirty="0">
                <a:latin typeface="Times New Roman" panose="02020603050405020304" pitchFamily="18" charset="0"/>
                <a:cs typeface="Times New Roman" panose="02020603050405020304" pitchFamily="18" charset="0"/>
              </a:rPr>
              <a:t>The upper layer of the forest are areas of high productivity and there is a much greater concentration of nutrients in the vegetation than soil.</a:t>
            </a:r>
          </a:p>
          <a:p>
            <a:r>
              <a:rPr lang="en-US" sz="2800" dirty="0">
                <a:latin typeface="Times New Roman" panose="02020603050405020304" pitchFamily="18" charset="0"/>
                <a:cs typeface="Times New Roman" panose="02020603050405020304" pitchFamily="18" charset="0"/>
              </a:rPr>
              <a:t>The animal life of this biome characterized by creepers, crawlers, climbers and flyers – monkeys, arboreal rodents, birds, tree snakes and lizards and multitudes of invertebrates.</a:t>
            </a:r>
          </a:p>
          <a:p>
            <a:r>
              <a:rPr lang="en-US" sz="2800" dirty="0">
                <a:latin typeface="Times New Roman" panose="02020603050405020304" pitchFamily="18" charset="0"/>
                <a:cs typeface="Times New Roman" panose="02020603050405020304" pitchFamily="18" charset="0"/>
              </a:rPr>
              <a:t>The distribution of this biome closely related to specific climatic conditions consistent rainfall and relatively high temperatures by which there is an correlation with the location of Africa and some American climatic regions.</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9666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10058400" cy="993023"/>
          </a:xfrm>
        </p:spPr>
        <p:txBody>
          <a:bodyPr>
            <a:normAutofit/>
          </a:bodyPr>
          <a:lstStyle/>
          <a:p>
            <a:r>
              <a:rPr lang="en-US" sz="4400" dirty="0">
                <a:latin typeface="Times New Roman" panose="02020603050405020304" pitchFamily="18" charset="0"/>
                <a:cs typeface="Times New Roman" panose="02020603050405020304" pitchFamily="18" charset="0"/>
              </a:rPr>
              <a:t>Monsoon Rainforest (Deciduous Forest):</a:t>
            </a:r>
          </a:p>
        </p:txBody>
      </p:sp>
      <p:sp>
        <p:nvSpPr>
          <p:cNvPr id="3" name="Content Placeholder 2"/>
          <p:cNvSpPr>
            <a:spLocks noGrp="1"/>
          </p:cNvSpPr>
          <p:nvPr>
            <p:ph sz="half" idx="1"/>
          </p:nvPr>
        </p:nvSpPr>
        <p:spPr>
          <a:xfrm>
            <a:off x="1066800" y="1738648"/>
            <a:ext cx="4754880" cy="4365938"/>
          </a:xfrm>
        </p:spPr>
        <p:txBody>
          <a:bodyPr>
            <a:noAutofit/>
          </a:bodyPr>
          <a:lstStyle/>
          <a:p>
            <a:r>
              <a:rPr lang="en-US" sz="2000" dirty="0">
                <a:latin typeface="Times New Roman" panose="02020603050405020304" pitchFamily="18" charset="0"/>
                <a:cs typeface="Times New Roman" panose="02020603050405020304" pitchFamily="18" charset="0"/>
              </a:rPr>
              <a:t>The monsoon rainforest are slightly differ from tropical rainforest. Monsoon rainforests are established in areas with a dry season and, therefore, exhibit less variety of plant species.</a:t>
            </a:r>
          </a:p>
          <a:p>
            <a:r>
              <a:rPr lang="en-US" sz="2000" dirty="0">
                <a:latin typeface="Times New Roman" panose="02020603050405020304" pitchFamily="18" charset="0"/>
                <a:cs typeface="Times New Roman" panose="02020603050405020304" pitchFamily="18" charset="0"/>
              </a:rPr>
              <a:t>Due to a dry period that lasts for several weeks or months, many of the trees shed their leaves at the same time, hence they are termed as “</a:t>
            </a:r>
            <a:r>
              <a:rPr lang="en-US" sz="2000" dirty="0">
                <a:solidFill>
                  <a:srgbClr val="0070C0"/>
                </a:solidFill>
                <a:latin typeface="Times New Roman" panose="02020603050405020304" pitchFamily="18" charset="0"/>
                <a:cs typeface="Times New Roman" panose="02020603050405020304" pitchFamily="18" charset="0"/>
              </a:rPr>
              <a:t>tropical deciduous forests</a:t>
            </a:r>
            <a:r>
              <a:rPr lang="en-US" sz="2000" dirty="0">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The faunal assemblage of the monsoon rainforest (tropical deciduous forest) is generally similar to that of the tropical forest.   </a:t>
            </a:r>
          </a:p>
        </p:txBody>
      </p:sp>
      <p:pic>
        <p:nvPicPr>
          <p:cNvPr id="5" name="Content Placeholder 4"/>
          <p:cNvPicPr>
            <a:picLocks noGrp="1" noChangeAspect="1"/>
          </p:cNvPicPr>
          <p:nvPr>
            <p:ph sz="half" idx="2"/>
          </p:nvPr>
        </p:nvPicPr>
        <p:blipFill>
          <a:blip r:embed="rId2"/>
          <a:stretch>
            <a:fillRect/>
          </a:stretch>
        </p:blipFill>
        <p:spPr>
          <a:xfrm>
            <a:off x="6297769" y="1893194"/>
            <a:ext cx="4827431" cy="4211392"/>
          </a:xfrm>
          <a:prstGeom prst="rect">
            <a:avLst/>
          </a:prstGeom>
        </p:spPr>
      </p:pic>
    </p:spTree>
    <p:extLst>
      <p:ext uri="{BB962C8B-B14F-4D97-AF65-F5344CB8AC3E}">
        <p14:creationId xmlns:p14="http://schemas.microsoft.com/office/powerpoint/2010/main" val="120658886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TM03457510[[fn=Savon]]</Template>
  <TotalTime>404</TotalTime>
  <Words>1627</Words>
  <Application>Microsoft Office PowerPoint</Application>
  <PresentationFormat>Widescreen</PresentationFormat>
  <Paragraphs>125</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Century Gothic</vt:lpstr>
      <vt:lpstr>Garamond</vt:lpstr>
      <vt:lpstr>Times New Roman</vt:lpstr>
      <vt:lpstr>Savon</vt:lpstr>
      <vt:lpstr>THE MAJOR TERRESTRIAL BIOMES &amp; EVOLUTION OF LIFE ON THE EARTH</vt:lpstr>
      <vt:lpstr>Biomass: A Scale for All Biographers</vt:lpstr>
      <vt:lpstr>PowerPoint Presentation</vt:lpstr>
      <vt:lpstr>Factors Affecting the Floristic Biomes:</vt:lpstr>
      <vt:lpstr>Physical Factors:   </vt:lpstr>
      <vt:lpstr>Biotic Factors:</vt:lpstr>
      <vt:lpstr>Tropical Rainforest</vt:lpstr>
      <vt:lpstr>PowerPoint Presentation</vt:lpstr>
      <vt:lpstr>Monsoon Rainforest (Deciduous Forest):</vt:lpstr>
      <vt:lpstr>Tropical Scrub:</vt:lpstr>
      <vt:lpstr>Tropical Savanna:</vt:lpstr>
      <vt:lpstr>African tall-grass tropical savanna in Kenya (a), and tropical scurb (b), in central Africa. </vt:lpstr>
      <vt:lpstr>Desert:</vt:lpstr>
      <vt:lpstr>Mid-latitude Deciduous Forest:</vt:lpstr>
      <vt:lpstr>Mediterranean Woodland and Shrub:</vt:lpstr>
      <vt:lpstr>PowerPoint Presentation</vt:lpstr>
      <vt:lpstr>Mid-latitude/Temperate Grassland:</vt:lpstr>
      <vt:lpstr>Boreal/Taiga/N. Coniferous Forests:</vt:lpstr>
      <vt:lpstr>PowerPoint Presentation</vt:lpstr>
      <vt:lpstr>Tundra: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MAJOR TERRESTRIAL BIOMES &amp; EVOLUTION OF LIFE ON THE EARTH</dc:title>
  <dc:creator>Rana Brothers</dc:creator>
  <cp:lastModifiedBy>Asad Abbas Arshad</cp:lastModifiedBy>
  <cp:revision>51</cp:revision>
  <dcterms:created xsi:type="dcterms:W3CDTF">2019-12-30T09:48:40Z</dcterms:created>
  <dcterms:modified xsi:type="dcterms:W3CDTF">2020-03-30T19:46:48Z</dcterms:modified>
</cp:coreProperties>
</file>