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8"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287" r:id="rId41"/>
    <p:sldId id="301" r:id="rId42"/>
    <p:sldId id="302" r:id="rId43"/>
    <p:sldId id="303"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DCFF24B-D0EC-4246-B97B-7A938BA9BBAD}" type="datetimeFigureOut">
              <a:rPr lang="en-US" smtClean="0"/>
              <a:t>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55B4A2-320B-4CCE-9638-C93839ABFAB2}" type="slidenum">
              <a:rPr lang="en-US" smtClean="0"/>
              <a:t>‹#›</a:t>
            </a:fld>
            <a:endParaRPr lang="en-US"/>
          </a:p>
        </p:txBody>
      </p:sp>
    </p:spTree>
    <p:extLst>
      <p:ext uri="{BB962C8B-B14F-4D97-AF65-F5344CB8AC3E}">
        <p14:creationId xmlns:p14="http://schemas.microsoft.com/office/powerpoint/2010/main" val="1923845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CFF24B-D0EC-4246-B97B-7A938BA9BBAD}" type="datetimeFigureOut">
              <a:rPr lang="en-US" smtClean="0"/>
              <a:t>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55B4A2-320B-4CCE-9638-C93839ABFAB2}" type="slidenum">
              <a:rPr lang="en-US" smtClean="0"/>
              <a:t>‹#›</a:t>
            </a:fld>
            <a:endParaRPr lang="en-US"/>
          </a:p>
        </p:txBody>
      </p:sp>
    </p:spTree>
    <p:extLst>
      <p:ext uri="{BB962C8B-B14F-4D97-AF65-F5344CB8AC3E}">
        <p14:creationId xmlns:p14="http://schemas.microsoft.com/office/powerpoint/2010/main" val="14999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CFF24B-D0EC-4246-B97B-7A938BA9BBAD}" type="datetimeFigureOut">
              <a:rPr lang="en-US" smtClean="0"/>
              <a:t>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55B4A2-320B-4CCE-9638-C93839ABFAB2}" type="slidenum">
              <a:rPr lang="en-US" smtClean="0"/>
              <a:t>‹#›</a:t>
            </a:fld>
            <a:endParaRPr lang="en-US"/>
          </a:p>
        </p:txBody>
      </p:sp>
    </p:spTree>
    <p:extLst>
      <p:ext uri="{BB962C8B-B14F-4D97-AF65-F5344CB8AC3E}">
        <p14:creationId xmlns:p14="http://schemas.microsoft.com/office/powerpoint/2010/main" val="4200094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CFF24B-D0EC-4246-B97B-7A938BA9BBAD}" type="datetimeFigureOut">
              <a:rPr lang="en-US" smtClean="0"/>
              <a:t>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55B4A2-320B-4CCE-9638-C93839ABFAB2}" type="slidenum">
              <a:rPr lang="en-US" smtClean="0"/>
              <a:t>‹#›</a:t>
            </a:fld>
            <a:endParaRPr lang="en-US"/>
          </a:p>
        </p:txBody>
      </p:sp>
    </p:spTree>
    <p:extLst>
      <p:ext uri="{BB962C8B-B14F-4D97-AF65-F5344CB8AC3E}">
        <p14:creationId xmlns:p14="http://schemas.microsoft.com/office/powerpoint/2010/main" val="3968503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CFF24B-D0EC-4246-B97B-7A938BA9BBAD}" type="datetimeFigureOut">
              <a:rPr lang="en-US" smtClean="0"/>
              <a:t>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55B4A2-320B-4CCE-9638-C93839ABFAB2}" type="slidenum">
              <a:rPr lang="en-US" smtClean="0"/>
              <a:t>‹#›</a:t>
            </a:fld>
            <a:endParaRPr lang="en-US"/>
          </a:p>
        </p:txBody>
      </p:sp>
    </p:spTree>
    <p:extLst>
      <p:ext uri="{BB962C8B-B14F-4D97-AF65-F5344CB8AC3E}">
        <p14:creationId xmlns:p14="http://schemas.microsoft.com/office/powerpoint/2010/main" val="410323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DCFF24B-D0EC-4246-B97B-7A938BA9BBAD}" type="datetimeFigureOut">
              <a:rPr lang="en-US" smtClean="0"/>
              <a:t>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55B4A2-320B-4CCE-9638-C93839ABFAB2}" type="slidenum">
              <a:rPr lang="en-US" smtClean="0"/>
              <a:t>‹#›</a:t>
            </a:fld>
            <a:endParaRPr lang="en-US"/>
          </a:p>
        </p:txBody>
      </p:sp>
    </p:spTree>
    <p:extLst>
      <p:ext uri="{BB962C8B-B14F-4D97-AF65-F5344CB8AC3E}">
        <p14:creationId xmlns:p14="http://schemas.microsoft.com/office/powerpoint/2010/main" val="1123404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CFF24B-D0EC-4246-B97B-7A938BA9BBAD}" type="datetimeFigureOut">
              <a:rPr lang="en-US" smtClean="0"/>
              <a:t>1/22/2019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55B4A2-320B-4CCE-9638-C93839ABFAB2}" type="slidenum">
              <a:rPr lang="en-US" smtClean="0"/>
              <a:t>‹#›</a:t>
            </a:fld>
            <a:endParaRPr lang="en-US"/>
          </a:p>
        </p:txBody>
      </p:sp>
    </p:spTree>
    <p:extLst>
      <p:ext uri="{BB962C8B-B14F-4D97-AF65-F5344CB8AC3E}">
        <p14:creationId xmlns:p14="http://schemas.microsoft.com/office/powerpoint/2010/main" val="962466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DCFF24B-D0EC-4246-B97B-7A938BA9BBAD}" type="datetimeFigureOut">
              <a:rPr lang="en-US" smtClean="0"/>
              <a:t>1/22/2019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55B4A2-320B-4CCE-9638-C93839ABFAB2}" type="slidenum">
              <a:rPr lang="en-US" smtClean="0"/>
              <a:t>‹#›</a:t>
            </a:fld>
            <a:endParaRPr lang="en-US"/>
          </a:p>
        </p:txBody>
      </p:sp>
    </p:spTree>
    <p:extLst>
      <p:ext uri="{BB962C8B-B14F-4D97-AF65-F5344CB8AC3E}">
        <p14:creationId xmlns:p14="http://schemas.microsoft.com/office/powerpoint/2010/main" val="1107721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CFF24B-D0EC-4246-B97B-7A938BA9BBAD}" type="datetimeFigureOut">
              <a:rPr lang="en-US" smtClean="0"/>
              <a:t>1/22/2019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55B4A2-320B-4CCE-9638-C93839ABFAB2}" type="slidenum">
              <a:rPr lang="en-US" smtClean="0"/>
              <a:t>‹#›</a:t>
            </a:fld>
            <a:endParaRPr lang="en-US"/>
          </a:p>
        </p:txBody>
      </p:sp>
    </p:spTree>
    <p:extLst>
      <p:ext uri="{BB962C8B-B14F-4D97-AF65-F5344CB8AC3E}">
        <p14:creationId xmlns:p14="http://schemas.microsoft.com/office/powerpoint/2010/main" val="3521993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CFF24B-D0EC-4246-B97B-7A938BA9BBAD}" type="datetimeFigureOut">
              <a:rPr lang="en-US" smtClean="0"/>
              <a:t>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55B4A2-320B-4CCE-9638-C93839ABFAB2}" type="slidenum">
              <a:rPr lang="en-US" smtClean="0"/>
              <a:t>‹#›</a:t>
            </a:fld>
            <a:endParaRPr lang="en-US"/>
          </a:p>
        </p:txBody>
      </p:sp>
    </p:spTree>
    <p:extLst>
      <p:ext uri="{BB962C8B-B14F-4D97-AF65-F5344CB8AC3E}">
        <p14:creationId xmlns:p14="http://schemas.microsoft.com/office/powerpoint/2010/main" val="394017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CFF24B-D0EC-4246-B97B-7A938BA9BBAD}" type="datetimeFigureOut">
              <a:rPr lang="en-US" smtClean="0"/>
              <a:t>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55B4A2-320B-4CCE-9638-C93839ABFAB2}" type="slidenum">
              <a:rPr lang="en-US" smtClean="0"/>
              <a:t>‹#›</a:t>
            </a:fld>
            <a:endParaRPr lang="en-US"/>
          </a:p>
        </p:txBody>
      </p:sp>
    </p:spTree>
    <p:extLst>
      <p:ext uri="{BB962C8B-B14F-4D97-AF65-F5344CB8AC3E}">
        <p14:creationId xmlns:p14="http://schemas.microsoft.com/office/powerpoint/2010/main" val="1258127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CFF24B-D0EC-4246-B97B-7A938BA9BBAD}" type="datetimeFigureOut">
              <a:rPr lang="en-US" smtClean="0"/>
              <a:t>1/22/2019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55B4A2-320B-4CCE-9638-C93839ABFAB2}" type="slidenum">
              <a:rPr lang="en-US" smtClean="0"/>
              <a:t>‹#›</a:t>
            </a:fld>
            <a:endParaRPr lang="en-US"/>
          </a:p>
        </p:txBody>
      </p:sp>
    </p:spTree>
    <p:extLst>
      <p:ext uri="{BB962C8B-B14F-4D97-AF65-F5344CB8AC3E}">
        <p14:creationId xmlns:p14="http://schemas.microsoft.com/office/powerpoint/2010/main" val="37248710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4737524"/>
          </a:xfrm>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4710" y="1963651"/>
            <a:ext cx="8302580" cy="3896236"/>
          </a:xfrm>
          <a:prstGeom prst="rect">
            <a:avLst/>
          </a:prstGeom>
        </p:spPr>
      </p:pic>
    </p:spTree>
    <p:extLst>
      <p:ext uri="{BB962C8B-B14F-4D97-AF65-F5344CB8AC3E}">
        <p14:creationId xmlns:p14="http://schemas.microsoft.com/office/powerpoint/2010/main" val="742743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84361" y="1324149"/>
            <a:ext cx="8460105" cy="4361495"/>
          </a:xfrm>
        </p:spPr>
      </p:pic>
    </p:spTree>
    <p:extLst>
      <p:ext uri="{BB962C8B-B14F-4D97-AF65-F5344CB8AC3E}">
        <p14:creationId xmlns:p14="http://schemas.microsoft.com/office/powerpoint/2010/main" val="4204588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49526"/>
          </a:xfrm>
        </p:spPr>
        <p:txBody>
          <a:bodyPr/>
          <a:lstStyle/>
          <a:p>
            <a:pPr marL="571500" indent="-571500">
              <a:buFont typeface="Wingdings" panose="05000000000000000000" pitchFamily="2" charset="2"/>
              <a:buChar char="q"/>
            </a:pPr>
            <a:r>
              <a:rPr lang="en-US" sz="3600" b="1" dirty="0" smtClean="0"/>
              <a:t>Shearing </a:t>
            </a:r>
            <a:r>
              <a:rPr lang="en-US" sz="3600" b="1" dirty="0" smtClean="0"/>
              <a:t>Tectonic Forces</a:t>
            </a:r>
            <a:endParaRPr lang="en-US" sz="3600" b="1" dirty="0"/>
          </a:p>
        </p:txBody>
      </p:sp>
      <p:sp>
        <p:nvSpPr>
          <p:cNvPr id="3" name="Content Placeholder 2"/>
          <p:cNvSpPr>
            <a:spLocks noGrp="1"/>
          </p:cNvSpPr>
          <p:nvPr>
            <p:ph idx="1"/>
          </p:nvPr>
        </p:nvSpPr>
        <p:spPr>
          <a:xfrm>
            <a:off x="838200" y="1214652"/>
            <a:ext cx="10515600" cy="4962311"/>
          </a:xfrm>
        </p:spPr>
        <p:txBody>
          <a:bodyPr/>
          <a:lstStyle/>
          <a:p>
            <a:r>
              <a:rPr lang="en-US" dirty="0" smtClean="0"/>
              <a:t>Due to such forces rocks on one side move up or drop down relative to rock on other sides. </a:t>
            </a:r>
          </a:p>
          <a:p>
            <a:r>
              <a:rPr lang="en-US" dirty="0"/>
              <a:t>Faults with this kind of movement, up or down along the dip of the fault plane extending into Earth, are known as </a:t>
            </a:r>
            <a:r>
              <a:rPr lang="en-US" b="1" dirty="0"/>
              <a:t>dip-slip faults</a:t>
            </a:r>
            <a:r>
              <a:rPr lang="en-US" dirty="0" smtClean="0"/>
              <a:t>.</a:t>
            </a:r>
          </a:p>
          <a:p>
            <a:r>
              <a:rPr lang="en-US" dirty="0" smtClean="0"/>
              <a:t>Because </a:t>
            </a:r>
            <a:r>
              <a:rPr lang="en-US" dirty="0"/>
              <a:t>of the horizontal </a:t>
            </a:r>
            <a:r>
              <a:rPr lang="en-US" dirty="0" smtClean="0"/>
              <a:t>motion of rocks </a:t>
            </a:r>
            <a:r>
              <a:rPr lang="en-US" dirty="0"/>
              <a:t>a </a:t>
            </a:r>
            <a:r>
              <a:rPr lang="en-US" b="1" dirty="0"/>
              <a:t>lateral fault </a:t>
            </a:r>
            <a:r>
              <a:rPr lang="en-US" dirty="0" smtClean="0"/>
              <a:t>is also seen in sharing tectonic forces.</a:t>
            </a:r>
            <a:endParaRPr lang="en-US" b="1" dirty="0"/>
          </a:p>
        </p:txBody>
      </p:sp>
    </p:spTree>
    <p:extLst>
      <p:ext uri="{BB962C8B-B14F-4D97-AF65-F5344CB8AC3E}">
        <p14:creationId xmlns:p14="http://schemas.microsoft.com/office/powerpoint/2010/main" val="1515937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961564" y="1650467"/>
            <a:ext cx="6035328" cy="4526496"/>
          </a:xfrm>
          <a:prstGeom prst="rect">
            <a:avLst/>
          </a:prstGeom>
        </p:spPr>
      </p:pic>
    </p:spTree>
    <p:extLst>
      <p:ext uri="{BB962C8B-B14F-4D97-AF65-F5344CB8AC3E}">
        <p14:creationId xmlns:p14="http://schemas.microsoft.com/office/powerpoint/2010/main" val="3808027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buFont typeface="+mj-lt"/>
              <a:buAutoNum type="arabicPeriod" startAt="2"/>
            </a:pPr>
            <a:r>
              <a:rPr lang="en-US" sz="3600" b="1" dirty="0" smtClean="0"/>
              <a:t>Volcanic eruptions</a:t>
            </a:r>
            <a:endParaRPr lang="en-US" sz="3600" b="1" dirty="0"/>
          </a:p>
        </p:txBody>
      </p:sp>
      <p:sp>
        <p:nvSpPr>
          <p:cNvPr id="3" name="Content Placeholder 2"/>
          <p:cNvSpPr>
            <a:spLocks noGrp="1"/>
          </p:cNvSpPr>
          <p:nvPr>
            <p:ph idx="1"/>
          </p:nvPr>
        </p:nvSpPr>
        <p:spPr>
          <a:xfrm>
            <a:off x="838200" y="1378424"/>
            <a:ext cx="10515600" cy="4798539"/>
          </a:xfrm>
        </p:spPr>
        <p:txBody>
          <a:bodyPr/>
          <a:lstStyle/>
          <a:p>
            <a:r>
              <a:rPr lang="en-US" dirty="0"/>
              <a:t>earthquakes are related to </a:t>
            </a:r>
            <a:r>
              <a:rPr lang="en-US" dirty="0" smtClean="0"/>
              <a:t>volcanoes </a:t>
            </a:r>
            <a:r>
              <a:rPr lang="en-US" dirty="0"/>
              <a:t>most earthquakes are along the edges of tectonic </a:t>
            </a:r>
            <a:r>
              <a:rPr lang="en-US" dirty="0" smtClean="0"/>
              <a:t>plates.</a:t>
            </a:r>
          </a:p>
          <a:p>
            <a:r>
              <a:rPr lang="en-US" dirty="0"/>
              <a:t>Most earthquakes directly beneath a volcano are caused by the movement of magma. The magma exerts pressure on the rocks until it cracks the rock. Then the magma squirts into the crack and starts building pressure again. Every time the rock cracks it makes a small earthquake. These earthquakes are usually too weak to be felt but can be detected and recorded by sensitive instruments. </a:t>
            </a:r>
          </a:p>
        </p:txBody>
      </p:sp>
    </p:spTree>
    <p:extLst>
      <p:ext uri="{BB962C8B-B14F-4D97-AF65-F5344CB8AC3E}">
        <p14:creationId xmlns:p14="http://schemas.microsoft.com/office/powerpoint/2010/main" val="1357725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316566" y="1803080"/>
            <a:ext cx="5238750" cy="3495675"/>
          </a:xfrm>
          <a:prstGeom prst="rect">
            <a:avLst/>
          </a:prstGeom>
        </p:spPr>
      </p:pic>
    </p:spTree>
    <p:extLst>
      <p:ext uri="{BB962C8B-B14F-4D97-AF65-F5344CB8AC3E}">
        <p14:creationId xmlns:p14="http://schemas.microsoft.com/office/powerpoint/2010/main" val="3658356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13048"/>
          </a:xfrm>
        </p:spPr>
        <p:txBody>
          <a:bodyPr/>
          <a:lstStyle/>
          <a:p>
            <a:pPr marL="742950" indent="-742950">
              <a:buFont typeface="+mj-lt"/>
              <a:buAutoNum type="arabicPeriod" startAt="3"/>
            </a:pPr>
            <a:r>
              <a:rPr lang="en-US" sz="3600" b="1" dirty="0" smtClean="0"/>
              <a:t>Manmade Causes</a:t>
            </a:r>
            <a:endParaRPr lang="en-US" sz="3600" b="1" dirty="0"/>
          </a:p>
        </p:txBody>
      </p:sp>
      <p:sp>
        <p:nvSpPr>
          <p:cNvPr id="3" name="Content Placeholder 2"/>
          <p:cNvSpPr>
            <a:spLocks noGrp="1"/>
          </p:cNvSpPr>
          <p:nvPr>
            <p:ph idx="1"/>
          </p:nvPr>
        </p:nvSpPr>
        <p:spPr>
          <a:xfrm>
            <a:off x="838200" y="1078174"/>
            <a:ext cx="10515600" cy="5098789"/>
          </a:xfrm>
        </p:spPr>
        <p:txBody>
          <a:bodyPr/>
          <a:lstStyle/>
          <a:p>
            <a:pPr>
              <a:buFont typeface="Wingdings" panose="05000000000000000000" pitchFamily="2" charset="2"/>
              <a:buChar char="q"/>
            </a:pPr>
            <a:r>
              <a:rPr lang="en-US" dirty="0" smtClean="0"/>
              <a:t>Dams</a:t>
            </a:r>
          </a:p>
          <a:p>
            <a:pPr marL="0" indent="0">
              <a:buNone/>
            </a:pPr>
            <a:r>
              <a:rPr lang="en-US" dirty="0" smtClean="0"/>
              <a:t>          </a:t>
            </a:r>
            <a:r>
              <a:rPr lang="en-US" dirty="0"/>
              <a:t>The most widely accepted explanation of how dams cause earthquakes is related to the extra water pressure created in the micro-cracks and fissures in the ground under and near a reservoir. </a:t>
            </a:r>
            <a:endParaRPr lang="en-US" dirty="0" smtClean="0"/>
          </a:p>
          <a:p>
            <a:pPr marL="0" indent="0">
              <a:buNone/>
            </a:pPr>
            <a:r>
              <a:rPr lang="en-US" dirty="0" smtClean="0"/>
              <a:t>         When </a:t>
            </a:r>
            <a:r>
              <a:rPr lang="en-US" dirty="0"/>
              <a:t>the pressure of the water in the rocks increases, it acts to lubricate faults which are already under tectonic </a:t>
            </a:r>
            <a:r>
              <a:rPr lang="en-US" dirty="0" smtClean="0"/>
              <a:t>strain.</a:t>
            </a:r>
            <a:endParaRPr lang="en-US" dirty="0"/>
          </a:p>
        </p:txBody>
      </p:sp>
      <p:pic>
        <p:nvPicPr>
          <p:cNvPr id="5" name="Picture 4"/>
          <p:cNvPicPr>
            <a:picLocks noChangeAspect="1"/>
          </p:cNvPicPr>
          <p:nvPr/>
        </p:nvPicPr>
        <p:blipFill>
          <a:blip r:embed="rId2"/>
          <a:stretch>
            <a:fillRect/>
          </a:stretch>
        </p:blipFill>
        <p:spPr>
          <a:xfrm>
            <a:off x="3760527" y="3725839"/>
            <a:ext cx="4343400" cy="2343007"/>
          </a:xfrm>
          <a:prstGeom prst="rect">
            <a:avLst/>
          </a:prstGeom>
        </p:spPr>
      </p:pic>
    </p:spTree>
    <p:extLst>
      <p:ext uri="{BB962C8B-B14F-4D97-AF65-F5344CB8AC3E}">
        <p14:creationId xmlns:p14="http://schemas.microsoft.com/office/powerpoint/2010/main" val="1786081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86088"/>
            <a:ext cx="10515600" cy="4690875"/>
          </a:xfrm>
        </p:spPr>
        <p:txBody>
          <a:bodyPr/>
          <a:lstStyle/>
          <a:p>
            <a:r>
              <a:rPr lang="en-US" dirty="0" smtClean="0"/>
              <a:t>The 2008 earthquake in Sichuan, China that killed nearly 70000 people was one of the most devastating in recent memory and some of the scientist think it was triggered by the construction of the Zipingpu Dam near by. </a:t>
            </a:r>
            <a:endParaRPr lang="en-US" dirty="0"/>
          </a:p>
        </p:txBody>
      </p:sp>
      <p:sp>
        <p:nvSpPr>
          <p:cNvPr id="4" name="Rectangle 3"/>
          <p:cNvSpPr/>
          <p:nvPr/>
        </p:nvSpPr>
        <p:spPr>
          <a:xfrm>
            <a:off x="2129050" y="569723"/>
            <a:ext cx="6073254" cy="916365"/>
          </a:xfrm>
          <a:prstGeom prst="rect">
            <a:avLst/>
          </a:prstGeom>
          <a:noFill/>
        </p:spPr>
        <p:txBody>
          <a:bodyPr wrap="square" lIns="91440" tIns="45720" rIns="91440" bIns="45720">
            <a:spAutoFit/>
          </a:bodyPr>
          <a:lstStyle/>
          <a:p>
            <a:pPr algn="ctr"/>
            <a:r>
              <a:rPr lang="en-US" sz="5400" b="1" dirty="0" smtClean="0">
                <a:ln w="9525">
                  <a:solidFill>
                    <a:schemeClr val="bg1"/>
                  </a:solidFill>
                  <a:prstDash val="solid"/>
                </a:ln>
                <a:effectLst>
                  <a:outerShdw blurRad="12700" dist="38100" dir="2700000" algn="tl" rotWithShape="0">
                    <a:schemeClr val="bg1">
                      <a:lumMod val="50000"/>
                    </a:schemeClr>
                  </a:outerShdw>
                </a:effectLst>
              </a:rPr>
              <a:t>Do you know?</a:t>
            </a:r>
            <a:endPar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32435799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99400"/>
          </a:xfrm>
        </p:spPr>
        <p:txBody>
          <a:bodyPr>
            <a:normAutofit/>
          </a:bodyPr>
          <a:lstStyle/>
          <a:p>
            <a:pPr marL="571500" indent="-571500">
              <a:buFont typeface="Wingdings" panose="05000000000000000000" pitchFamily="2" charset="2"/>
              <a:buChar char="q"/>
            </a:pPr>
            <a:r>
              <a:rPr lang="en-US" sz="3600" b="1" dirty="0" smtClean="0"/>
              <a:t>Ground water Extraction </a:t>
            </a:r>
            <a:endParaRPr lang="en-US" sz="3600" b="1" dirty="0"/>
          </a:p>
        </p:txBody>
      </p:sp>
      <p:sp>
        <p:nvSpPr>
          <p:cNvPr id="3" name="Content Placeholder 2"/>
          <p:cNvSpPr>
            <a:spLocks noGrp="1"/>
          </p:cNvSpPr>
          <p:nvPr>
            <p:ph idx="1"/>
          </p:nvPr>
        </p:nvSpPr>
        <p:spPr>
          <a:xfrm>
            <a:off x="838200" y="1064526"/>
            <a:ext cx="10515600" cy="5112437"/>
          </a:xfrm>
        </p:spPr>
        <p:txBody>
          <a:bodyPr/>
          <a:lstStyle/>
          <a:p>
            <a:r>
              <a:rPr lang="en-US" dirty="0" smtClean="0"/>
              <a:t>Taking water out of ground, which cause the water table to drop, can also be destabilize existing fault.</a:t>
            </a:r>
            <a:endParaRPr lang="en-US" dirty="0"/>
          </a:p>
        </p:txBody>
      </p:sp>
      <p:pic>
        <p:nvPicPr>
          <p:cNvPr id="4" name="Picture 3"/>
          <p:cNvPicPr>
            <a:picLocks noChangeAspect="1"/>
          </p:cNvPicPr>
          <p:nvPr/>
        </p:nvPicPr>
        <p:blipFill>
          <a:blip r:embed="rId2"/>
          <a:stretch>
            <a:fillRect/>
          </a:stretch>
        </p:blipFill>
        <p:spPr>
          <a:xfrm>
            <a:off x="2099480" y="1978925"/>
            <a:ext cx="7276531" cy="3971499"/>
          </a:xfrm>
          <a:prstGeom prst="rect">
            <a:avLst/>
          </a:prstGeom>
        </p:spPr>
      </p:pic>
    </p:spTree>
    <p:extLst>
      <p:ext uri="{BB962C8B-B14F-4D97-AF65-F5344CB8AC3E}">
        <p14:creationId xmlns:p14="http://schemas.microsoft.com/office/powerpoint/2010/main" val="16074682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08582"/>
          </a:xfrm>
        </p:spPr>
        <p:txBody>
          <a:bodyPr/>
          <a:lstStyle/>
          <a:p>
            <a:pPr marL="742950" indent="-742950">
              <a:buFont typeface="Wingdings" panose="05000000000000000000" pitchFamily="2" charset="2"/>
              <a:buChar char="q"/>
            </a:pPr>
            <a:r>
              <a:rPr lang="en-US" sz="3600" b="1" dirty="0" smtClean="0"/>
              <a:t>Fracking And injection wells</a:t>
            </a:r>
            <a:endParaRPr lang="en-US" sz="3600" b="1" dirty="0"/>
          </a:p>
        </p:txBody>
      </p:sp>
      <p:sp>
        <p:nvSpPr>
          <p:cNvPr id="3" name="Content Placeholder 2"/>
          <p:cNvSpPr>
            <a:spLocks noGrp="1"/>
          </p:cNvSpPr>
          <p:nvPr>
            <p:ph idx="1"/>
          </p:nvPr>
        </p:nvSpPr>
        <p:spPr>
          <a:xfrm>
            <a:off x="838200" y="1173708"/>
            <a:ext cx="10515600" cy="5003255"/>
          </a:xfrm>
        </p:spPr>
        <p:txBody>
          <a:bodyPr/>
          <a:lstStyle/>
          <a:p>
            <a:r>
              <a:rPr lang="en-US" dirty="0" smtClean="0"/>
              <a:t>When wasted fracking fluid is injected back underground into deep wells. The fluid seep out and lubricate fault causing them to slip more easily.</a:t>
            </a:r>
            <a:endParaRPr lang="en-US" dirty="0"/>
          </a:p>
        </p:txBody>
      </p:sp>
      <p:pic>
        <p:nvPicPr>
          <p:cNvPr id="5" name="Picture 4"/>
          <p:cNvPicPr>
            <a:picLocks noChangeAspect="1"/>
          </p:cNvPicPr>
          <p:nvPr/>
        </p:nvPicPr>
        <p:blipFill>
          <a:blip r:embed="rId2"/>
          <a:stretch>
            <a:fillRect/>
          </a:stretch>
        </p:blipFill>
        <p:spPr>
          <a:xfrm>
            <a:off x="2365042" y="2210937"/>
            <a:ext cx="5715000" cy="3361187"/>
          </a:xfrm>
          <a:prstGeom prst="rect">
            <a:avLst/>
          </a:prstGeom>
        </p:spPr>
      </p:pic>
    </p:spTree>
    <p:extLst>
      <p:ext uri="{BB962C8B-B14F-4D97-AF65-F5344CB8AC3E}">
        <p14:creationId xmlns:p14="http://schemas.microsoft.com/office/powerpoint/2010/main" val="2342626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26696"/>
          </a:xfrm>
        </p:spPr>
        <p:txBody>
          <a:bodyPr>
            <a:normAutofit/>
          </a:bodyPr>
          <a:lstStyle/>
          <a:p>
            <a:pPr marL="571500" indent="-571500">
              <a:buFont typeface="Wingdings" panose="05000000000000000000" pitchFamily="2" charset="2"/>
              <a:buChar char="q"/>
            </a:pPr>
            <a:r>
              <a:rPr lang="en-US" sz="3600" b="1" dirty="0" smtClean="0"/>
              <a:t>Skyscrapers  </a:t>
            </a:r>
            <a:endParaRPr lang="en-US" sz="3600" b="1" dirty="0"/>
          </a:p>
        </p:txBody>
      </p:sp>
      <p:sp>
        <p:nvSpPr>
          <p:cNvPr id="3" name="Content Placeholder 2"/>
          <p:cNvSpPr>
            <a:spLocks noGrp="1"/>
          </p:cNvSpPr>
          <p:nvPr>
            <p:ph idx="1"/>
          </p:nvPr>
        </p:nvSpPr>
        <p:spPr>
          <a:xfrm>
            <a:off x="838200" y="1091822"/>
            <a:ext cx="10515600" cy="5085141"/>
          </a:xfrm>
        </p:spPr>
        <p:txBody>
          <a:bodyPr/>
          <a:lstStyle/>
          <a:p>
            <a:r>
              <a:rPr lang="en-US" dirty="0" smtClean="0"/>
              <a:t>It is about putting to much pressure on sedimentary rock below. This stress is due to all the extra steel and concrete used to make the skyscrapers solid enough to with stand earthquake.</a:t>
            </a:r>
            <a:endParaRPr lang="en-US" dirty="0"/>
          </a:p>
        </p:txBody>
      </p:sp>
      <p:pic>
        <p:nvPicPr>
          <p:cNvPr id="4" name="Picture 3"/>
          <p:cNvPicPr>
            <a:picLocks noChangeAspect="1"/>
          </p:cNvPicPr>
          <p:nvPr/>
        </p:nvPicPr>
        <p:blipFill>
          <a:blip r:embed="rId2"/>
          <a:stretch>
            <a:fillRect/>
          </a:stretch>
        </p:blipFill>
        <p:spPr>
          <a:xfrm>
            <a:off x="3445561" y="2376274"/>
            <a:ext cx="5000625" cy="3333750"/>
          </a:xfrm>
          <a:prstGeom prst="rect">
            <a:avLst/>
          </a:prstGeom>
        </p:spPr>
      </p:pic>
    </p:spTree>
    <p:extLst>
      <p:ext uri="{BB962C8B-B14F-4D97-AF65-F5344CB8AC3E}">
        <p14:creationId xmlns:p14="http://schemas.microsoft.com/office/powerpoint/2010/main" val="3760245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35641"/>
          </a:xfrm>
        </p:spPr>
        <p:txBody>
          <a:bodyPr/>
          <a:lstStyle/>
          <a:p>
            <a:r>
              <a:rPr lang="en-US" b="1" dirty="0" smtClean="0"/>
              <a:t>Earthquake</a:t>
            </a:r>
            <a:endParaRPr lang="en-US" b="1" dirty="0"/>
          </a:p>
        </p:txBody>
      </p:sp>
      <p:sp>
        <p:nvSpPr>
          <p:cNvPr id="3" name="Content Placeholder 2"/>
          <p:cNvSpPr>
            <a:spLocks noGrp="1"/>
          </p:cNvSpPr>
          <p:nvPr>
            <p:ph idx="1"/>
          </p:nvPr>
        </p:nvSpPr>
        <p:spPr>
          <a:xfrm>
            <a:off x="838200" y="1300766"/>
            <a:ext cx="10515600" cy="4876197"/>
          </a:xfrm>
        </p:spPr>
        <p:txBody>
          <a:bodyPr>
            <a:normAutofit/>
          </a:bodyPr>
          <a:lstStyle/>
          <a:p>
            <a:r>
              <a:rPr lang="en-US" dirty="0" smtClean="0"/>
              <a:t> Earthquake </a:t>
            </a:r>
            <a:r>
              <a:rPr lang="en-US" dirty="0"/>
              <a:t>also known as quake , tremor or temblor is the</a:t>
            </a:r>
          </a:p>
          <a:p>
            <a:pPr marL="0" indent="0">
              <a:buNone/>
            </a:pPr>
            <a:r>
              <a:rPr lang="en-US" dirty="0"/>
              <a:t>phenomenon where there is a sudden release of </a:t>
            </a:r>
            <a:r>
              <a:rPr lang="en-US" dirty="0" smtClean="0"/>
              <a:t>extreme energy </a:t>
            </a:r>
            <a:r>
              <a:rPr lang="en-US" dirty="0"/>
              <a:t>from the earth crust resulting in shaking </a:t>
            </a:r>
            <a:r>
              <a:rPr lang="en-US" dirty="0" smtClean="0"/>
              <a:t>and displacement </a:t>
            </a:r>
            <a:r>
              <a:rPr lang="en-US" dirty="0"/>
              <a:t>of the ground along with the creation of </a:t>
            </a:r>
            <a:r>
              <a:rPr lang="en-US" dirty="0" smtClean="0"/>
              <a:t>seismic waves.</a:t>
            </a:r>
          </a:p>
          <a:p>
            <a:r>
              <a:rPr lang="en-US" dirty="0"/>
              <a:t>Earthquake shaking may cause loss of life and </a:t>
            </a:r>
            <a:r>
              <a:rPr lang="en-US" dirty="0" smtClean="0"/>
              <a:t>destruction of </a:t>
            </a:r>
            <a:r>
              <a:rPr lang="en-US" dirty="0"/>
              <a:t>property.</a:t>
            </a:r>
          </a:p>
          <a:p>
            <a:r>
              <a:rPr lang="en-US" dirty="0" smtClean="0"/>
              <a:t> </a:t>
            </a:r>
            <a:r>
              <a:rPr lang="en-US" dirty="0"/>
              <a:t>In a strong earthquake the ground shakes </a:t>
            </a:r>
            <a:r>
              <a:rPr lang="en-US" dirty="0" smtClean="0"/>
              <a:t>violently</a:t>
            </a:r>
          </a:p>
          <a:p>
            <a:r>
              <a:rPr lang="en-US" dirty="0"/>
              <a:t>Buildings may </a:t>
            </a:r>
            <a:r>
              <a:rPr lang="en-US" dirty="0" smtClean="0"/>
              <a:t>fall or </a:t>
            </a:r>
            <a:r>
              <a:rPr lang="en-US" dirty="0"/>
              <a:t>sink into the soil.</a:t>
            </a:r>
          </a:p>
          <a:p>
            <a:r>
              <a:rPr lang="en-US" dirty="0"/>
              <a:t>Rocks and soil </a:t>
            </a:r>
            <a:r>
              <a:rPr lang="en-US" dirty="0" smtClean="0"/>
              <a:t>may move </a:t>
            </a:r>
            <a:r>
              <a:rPr lang="en-US" dirty="0"/>
              <a:t>downhill at </a:t>
            </a:r>
            <a:r>
              <a:rPr lang="en-US" dirty="0" smtClean="0"/>
              <a:t>a rapid </a:t>
            </a:r>
            <a:r>
              <a:rPr lang="en-US" dirty="0"/>
              <a:t>rate.</a:t>
            </a:r>
          </a:p>
          <a:p>
            <a:r>
              <a:rPr lang="en-US" dirty="0" smtClean="0"/>
              <a:t> </a:t>
            </a:r>
            <a:r>
              <a:rPr lang="en-US" dirty="0"/>
              <a:t>Such landslides </a:t>
            </a:r>
            <a:r>
              <a:rPr lang="en-US" dirty="0" smtClean="0"/>
              <a:t>can bury </a:t>
            </a:r>
            <a:r>
              <a:rPr lang="en-US" dirty="0"/>
              <a:t>houses </a:t>
            </a:r>
            <a:r>
              <a:rPr lang="en-US" dirty="0" smtClean="0"/>
              <a:t>and people</a:t>
            </a:r>
            <a:r>
              <a:rPr lang="en-US" dirty="0"/>
              <a:t>.</a:t>
            </a:r>
          </a:p>
        </p:txBody>
      </p:sp>
    </p:spTree>
    <p:extLst>
      <p:ext uri="{BB962C8B-B14F-4D97-AF65-F5344CB8AC3E}">
        <p14:creationId xmlns:p14="http://schemas.microsoft.com/office/powerpoint/2010/main" val="2955665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Effects Of Earthquakes</a:t>
            </a:r>
            <a:endParaRPr lang="en-US" b="1" dirty="0"/>
          </a:p>
        </p:txBody>
      </p:sp>
      <p:sp>
        <p:nvSpPr>
          <p:cNvPr id="3" name="Content Placeholder 2"/>
          <p:cNvSpPr>
            <a:spLocks noGrp="1"/>
          </p:cNvSpPr>
          <p:nvPr>
            <p:ph idx="1"/>
          </p:nvPr>
        </p:nvSpPr>
        <p:spPr>
          <a:xfrm>
            <a:off x="838200" y="1351127"/>
            <a:ext cx="10515600" cy="4825835"/>
          </a:xfrm>
        </p:spPr>
        <p:txBody>
          <a:bodyPr/>
          <a:lstStyle/>
          <a:p>
            <a:pPr marL="0" indent="0">
              <a:buNone/>
            </a:pPr>
            <a:r>
              <a:rPr lang="en-US" dirty="0" smtClean="0"/>
              <a:t>The destructive effect of earthquake can be classified into </a:t>
            </a:r>
            <a:r>
              <a:rPr lang="en-US" b="1" dirty="0" smtClean="0"/>
              <a:t>Primary</a:t>
            </a:r>
            <a:r>
              <a:rPr lang="en-US" dirty="0" smtClean="0"/>
              <a:t> and </a:t>
            </a:r>
            <a:r>
              <a:rPr lang="en-US" b="1" dirty="0" smtClean="0"/>
              <a:t>Secondary</a:t>
            </a:r>
            <a:r>
              <a:rPr lang="en-US" dirty="0" smtClean="0"/>
              <a:t> effects.</a:t>
            </a:r>
            <a:endParaRPr lang="en-US" dirty="0"/>
          </a:p>
        </p:txBody>
      </p:sp>
      <p:pic>
        <p:nvPicPr>
          <p:cNvPr id="4" name="Picture 3"/>
          <p:cNvPicPr>
            <a:picLocks noChangeAspect="1"/>
          </p:cNvPicPr>
          <p:nvPr/>
        </p:nvPicPr>
        <p:blipFill>
          <a:blip r:embed="rId2"/>
          <a:stretch>
            <a:fillRect/>
          </a:stretch>
        </p:blipFill>
        <p:spPr>
          <a:xfrm>
            <a:off x="1972101" y="2491214"/>
            <a:ext cx="8247797" cy="3945056"/>
          </a:xfrm>
          <a:prstGeom prst="rect">
            <a:avLst/>
          </a:prstGeom>
        </p:spPr>
      </p:pic>
    </p:spTree>
    <p:extLst>
      <p:ext uri="{BB962C8B-B14F-4D97-AF65-F5344CB8AC3E}">
        <p14:creationId xmlns:p14="http://schemas.microsoft.com/office/powerpoint/2010/main" val="977885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53991"/>
          </a:xfrm>
        </p:spPr>
        <p:txBody>
          <a:bodyPr/>
          <a:lstStyle/>
          <a:p>
            <a:r>
              <a:rPr lang="en-US" sz="3600" b="1" dirty="0" smtClean="0"/>
              <a:t>Primary Effect</a:t>
            </a:r>
            <a:endParaRPr lang="en-US" sz="3600" b="1" dirty="0"/>
          </a:p>
        </p:txBody>
      </p:sp>
      <p:sp>
        <p:nvSpPr>
          <p:cNvPr id="3" name="Content Placeholder 2"/>
          <p:cNvSpPr>
            <a:spLocks noGrp="1"/>
          </p:cNvSpPr>
          <p:nvPr>
            <p:ph idx="1"/>
          </p:nvPr>
        </p:nvSpPr>
        <p:spPr>
          <a:xfrm>
            <a:off x="838200" y="1119116"/>
            <a:ext cx="10515600" cy="5057847"/>
          </a:xfrm>
        </p:spPr>
        <p:txBody>
          <a:bodyPr/>
          <a:lstStyle/>
          <a:p>
            <a:r>
              <a:rPr lang="en-US" dirty="0" smtClean="0"/>
              <a:t>They are the immediate damage caused by the Quakes, such as collapsing building, road and bridges which may kill many people.</a:t>
            </a:r>
            <a:endParaRPr lang="en-US" dirty="0"/>
          </a:p>
        </p:txBody>
      </p:sp>
      <p:pic>
        <p:nvPicPr>
          <p:cNvPr id="4" name="Picture 3"/>
          <p:cNvPicPr>
            <a:picLocks noChangeAspect="1"/>
          </p:cNvPicPr>
          <p:nvPr/>
        </p:nvPicPr>
        <p:blipFill>
          <a:blip r:embed="rId2"/>
          <a:stretch>
            <a:fillRect/>
          </a:stretch>
        </p:blipFill>
        <p:spPr>
          <a:xfrm>
            <a:off x="1659188" y="2251879"/>
            <a:ext cx="8494745" cy="4150199"/>
          </a:xfrm>
          <a:prstGeom prst="rect">
            <a:avLst/>
          </a:prstGeom>
        </p:spPr>
      </p:pic>
    </p:spTree>
    <p:extLst>
      <p:ext uri="{BB962C8B-B14F-4D97-AF65-F5344CB8AC3E}">
        <p14:creationId xmlns:p14="http://schemas.microsoft.com/office/powerpoint/2010/main" val="1874848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82137" y="0"/>
            <a:ext cx="9785445" cy="6120266"/>
          </a:xfrm>
          <a:prstGeom prst="rect">
            <a:avLst/>
          </a:prstGeom>
        </p:spPr>
      </p:pic>
    </p:spTree>
    <p:extLst>
      <p:ext uri="{BB962C8B-B14F-4D97-AF65-F5344CB8AC3E}">
        <p14:creationId xmlns:p14="http://schemas.microsoft.com/office/powerpoint/2010/main" val="731016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76571"/>
          </a:xfrm>
        </p:spPr>
        <p:txBody>
          <a:bodyPr>
            <a:normAutofit fontScale="90000"/>
          </a:bodyPr>
          <a:lstStyle/>
          <a:p>
            <a:r>
              <a:rPr lang="en-US" sz="3600" b="1" dirty="0" smtClean="0"/>
              <a:t>Fire</a:t>
            </a:r>
            <a:endParaRPr lang="en-US" sz="3600" b="1" dirty="0"/>
          </a:p>
        </p:txBody>
      </p:sp>
      <p:sp>
        <p:nvSpPr>
          <p:cNvPr id="3" name="Content Placeholder 2"/>
          <p:cNvSpPr>
            <a:spLocks noGrp="1"/>
          </p:cNvSpPr>
          <p:nvPr>
            <p:ph idx="1"/>
          </p:nvPr>
        </p:nvSpPr>
        <p:spPr>
          <a:xfrm>
            <a:off x="838200" y="941696"/>
            <a:ext cx="10515600" cy="4662061"/>
          </a:xfrm>
        </p:spPr>
        <p:txBody>
          <a:bodyPr/>
          <a:lstStyle/>
          <a:p>
            <a:r>
              <a:rPr lang="en-US" dirty="0" smtClean="0"/>
              <a:t>Earthquake destroy gas pipes and electric cables, causing fire to spread. Broken water mains prevents the Fire being extinguished. Fire spread very quickly in cities, especially in poor-quality housing areas where wooden buildings are common.</a:t>
            </a:r>
            <a:endParaRPr lang="en-US" dirty="0"/>
          </a:p>
        </p:txBody>
      </p:sp>
      <p:pic>
        <p:nvPicPr>
          <p:cNvPr id="4" name="Picture 3"/>
          <p:cNvPicPr>
            <a:picLocks noChangeAspect="1"/>
          </p:cNvPicPr>
          <p:nvPr/>
        </p:nvPicPr>
        <p:blipFill>
          <a:blip r:embed="rId2"/>
          <a:stretch>
            <a:fillRect/>
          </a:stretch>
        </p:blipFill>
        <p:spPr>
          <a:xfrm>
            <a:off x="2923180" y="2593075"/>
            <a:ext cx="5320068" cy="3289110"/>
          </a:xfrm>
          <a:prstGeom prst="rect">
            <a:avLst/>
          </a:prstGeom>
        </p:spPr>
      </p:pic>
    </p:spTree>
    <p:extLst>
      <p:ext uri="{BB962C8B-B14F-4D97-AF65-F5344CB8AC3E}">
        <p14:creationId xmlns:p14="http://schemas.microsoft.com/office/powerpoint/2010/main" val="897706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6313" y="504967"/>
            <a:ext cx="10515600" cy="6791113"/>
          </a:xfrm>
        </p:spPr>
        <p:txBody>
          <a:bodyPr/>
          <a:lstStyle/>
          <a:p>
            <a:pPr marL="0" indent="0">
              <a:buNone/>
            </a:pPr>
            <a:r>
              <a:rPr lang="en-US" sz="3600" b="1" dirty="0" smtClean="0"/>
              <a:t>Landslides </a:t>
            </a:r>
          </a:p>
          <a:p>
            <a:r>
              <a:rPr lang="en-US" dirty="0" smtClean="0"/>
              <a:t>Earthquakes often cause landslide especially in steep river valleys and areas of weak rocks.</a:t>
            </a:r>
          </a:p>
          <a:p>
            <a:pPr marL="0" indent="0">
              <a:buNone/>
            </a:pPr>
            <a:r>
              <a:rPr lang="en-US" sz="3600" b="1" dirty="0" smtClean="0"/>
              <a:t>Tsunamis  </a:t>
            </a:r>
          </a:p>
          <a:p>
            <a:r>
              <a:rPr lang="en-US" dirty="0" smtClean="0"/>
              <a:t>An earthquake on the sea floor or close to the coast may cause huge waves.</a:t>
            </a:r>
            <a:endParaRPr lang="en-US" dirty="0"/>
          </a:p>
        </p:txBody>
      </p:sp>
      <p:pic>
        <p:nvPicPr>
          <p:cNvPr id="5" name="Picture 4"/>
          <p:cNvPicPr>
            <a:picLocks noChangeAspect="1"/>
          </p:cNvPicPr>
          <p:nvPr/>
        </p:nvPicPr>
        <p:blipFill>
          <a:blip r:embed="rId2"/>
          <a:stretch>
            <a:fillRect/>
          </a:stretch>
        </p:blipFill>
        <p:spPr>
          <a:xfrm>
            <a:off x="1096939" y="3384644"/>
            <a:ext cx="4321222" cy="3043451"/>
          </a:xfrm>
          <a:prstGeom prst="rect">
            <a:avLst/>
          </a:prstGeom>
        </p:spPr>
      </p:pic>
      <p:pic>
        <p:nvPicPr>
          <p:cNvPr id="6" name="Picture 5"/>
          <p:cNvPicPr>
            <a:picLocks noChangeAspect="1"/>
          </p:cNvPicPr>
          <p:nvPr/>
        </p:nvPicPr>
        <p:blipFill>
          <a:blip r:embed="rId3"/>
          <a:stretch>
            <a:fillRect/>
          </a:stretch>
        </p:blipFill>
        <p:spPr>
          <a:xfrm>
            <a:off x="5418161" y="3384644"/>
            <a:ext cx="5145206" cy="3043451"/>
          </a:xfrm>
          <a:prstGeom prst="rect">
            <a:avLst/>
          </a:prstGeom>
        </p:spPr>
      </p:pic>
    </p:spTree>
    <p:extLst>
      <p:ext uri="{BB962C8B-B14F-4D97-AF65-F5344CB8AC3E}">
        <p14:creationId xmlns:p14="http://schemas.microsoft.com/office/powerpoint/2010/main" val="4954748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3773"/>
            <a:ext cx="10515600" cy="6013190"/>
          </a:xfrm>
        </p:spPr>
        <p:txBody>
          <a:bodyPr/>
          <a:lstStyle/>
          <a:p>
            <a:pPr marL="0" indent="0">
              <a:buNone/>
            </a:pPr>
            <a:r>
              <a:rPr lang="en-US" b="1" dirty="0" smtClean="0"/>
              <a:t>Disease and Famine </a:t>
            </a:r>
          </a:p>
          <a:p>
            <a:r>
              <a:rPr lang="en-US" dirty="0" smtClean="0"/>
              <a:t>Fresh water supplies are often cut off causing typhoid and cholera. Lack of food shelter causes much suffering.</a:t>
            </a:r>
          </a:p>
          <a:p>
            <a:pPr marL="0" indent="0">
              <a:buNone/>
            </a:pPr>
            <a:r>
              <a:rPr lang="en-US" b="1" dirty="0" smtClean="0"/>
              <a:t>Soil Liquefaction</a:t>
            </a:r>
          </a:p>
          <a:p>
            <a:r>
              <a:rPr lang="en-US" dirty="0"/>
              <a:t>W</a:t>
            </a:r>
            <a:r>
              <a:rPr lang="en-US" dirty="0" smtClean="0"/>
              <a:t>hen soils with a high water content are violently shaken they lose their mechanical strength and behave like a fluid and so building can literally sink.</a:t>
            </a:r>
            <a:endParaRPr lang="en-US" dirty="0"/>
          </a:p>
        </p:txBody>
      </p:sp>
    </p:spTree>
    <p:extLst>
      <p:ext uri="{BB962C8B-B14F-4D97-AF65-F5344CB8AC3E}">
        <p14:creationId xmlns:p14="http://schemas.microsoft.com/office/powerpoint/2010/main" val="10051724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6615" y="2967335"/>
            <a:ext cx="11658769"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How do scientists measure earthquakes?</a:t>
            </a:r>
          </a:p>
        </p:txBody>
      </p:sp>
    </p:spTree>
    <p:extLst>
      <p:ext uri="{BB962C8B-B14F-4D97-AF65-F5344CB8AC3E}">
        <p14:creationId xmlns:p14="http://schemas.microsoft.com/office/powerpoint/2010/main" val="28337688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4126"/>
          </a:xfrm>
        </p:spPr>
        <p:txBody>
          <a:bodyPr/>
          <a:lstStyle/>
          <a:p>
            <a:r>
              <a:rPr lang="en-US" b="1" dirty="0" smtClean="0"/>
              <a:t>Seismic waves</a:t>
            </a:r>
            <a:endParaRPr lang="en-US" b="1" dirty="0"/>
          </a:p>
        </p:txBody>
      </p:sp>
      <p:sp>
        <p:nvSpPr>
          <p:cNvPr id="3" name="Content Placeholder 2"/>
          <p:cNvSpPr>
            <a:spLocks noGrp="1"/>
          </p:cNvSpPr>
          <p:nvPr>
            <p:ph idx="1"/>
          </p:nvPr>
        </p:nvSpPr>
        <p:spPr>
          <a:xfrm>
            <a:off x="838200" y="1249252"/>
            <a:ext cx="10515600" cy="4927711"/>
          </a:xfrm>
        </p:spPr>
        <p:txBody>
          <a:bodyPr/>
          <a:lstStyle/>
          <a:p>
            <a:r>
              <a:rPr lang="en-US" dirty="0" smtClean="0"/>
              <a:t>Seismic waves are the waves of energy that travel through the earth’s layers, and are a result of Earthquakes.</a:t>
            </a:r>
          </a:p>
          <a:p>
            <a:r>
              <a:rPr lang="en-US" dirty="0" smtClean="0"/>
              <a:t>Seismic waves are usually generated by the movement of the Earth’s tectonic plates but may also be caused by explosions, volcanoes and landslides.</a:t>
            </a:r>
          </a:p>
          <a:p>
            <a:r>
              <a:rPr lang="en-US" dirty="0" smtClean="0"/>
              <a:t>Seismologist use </a:t>
            </a:r>
            <a:r>
              <a:rPr lang="en-US" b="1" dirty="0" smtClean="0"/>
              <a:t>seismographs </a:t>
            </a:r>
            <a:r>
              <a:rPr lang="en-US" dirty="0" smtClean="0"/>
              <a:t>to record the amount of time it takes seismic waves to travel through different layers of the earth.</a:t>
            </a:r>
          </a:p>
          <a:p>
            <a:r>
              <a:rPr lang="en-US" dirty="0" smtClean="0"/>
              <a:t>Using these waves they also able to study the interior structure of earth.</a:t>
            </a:r>
            <a:endParaRPr lang="en-US" dirty="0"/>
          </a:p>
        </p:txBody>
      </p:sp>
    </p:spTree>
    <p:extLst>
      <p:ext uri="{BB962C8B-B14F-4D97-AF65-F5344CB8AC3E}">
        <p14:creationId xmlns:p14="http://schemas.microsoft.com/office/powerpoint/2010/main" val="24731234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63174"/>
          </a:xfrm>
        </p:spPr>
        <p:txBody>
          <a:bodyPr/>
          <a:lstStyle/>
          <a:p>
            <a:r>
              <a:rPr lang="en-US" b="1" dirty="0"/>
              <a:t>Types of Seismic Waves</a:t>
            </a:r>
            <a:endParaRPr lang="en-US" dirty="0"/>
          </a:p>
        </p:txBody>
      </p:sp>
      <p:sp>
        <p:nvSpPr>
          <p:cNvPr id="3" name="Content Placeholder 2"/>
          <p:cNvSpPr>
            <a:spLocks noGrp="1"/>
          </p:cNvSpPr>
          <p:nvPr>
            <p:ph idx="1"/>
          </p:nvPr>
        </p:nvSpPr>
        <p:spPr>
          <a:xfrm>
            <a:off x="838200" y="1132764"/>
            <a:ext cx="10515600" cy="5044199"/>
          </a:xfrm>
        </p:spPr>
        <p:txBody>
          <a:bodyPr/>
          <a:lstStyle/>
          <a:p>
            <a:r>
              <a:rPr lang="en-US" dirty="0"/>
              <a:t>There are several different kinds of seismic waves, and they all move in different ways. The two main types of waves are </a:t>
            </a:r>
            <a:r>
              <a:rPr lang="en-US" b="1" dirty="0"/>
              <a:t>body waves</a:t>
            </a:r>
            <a:r>
              <a:rPr lang="en-US" dirty="0"/>
              <a:t> and </a:t>
            </a:r>
            <a:r>
              <a:rPr lang="en-US" b="1" dirty="0"/>
              <a:t>surface waves</a:t>
            </a:r>
            <a:r>
              <a:rPr lang="en-US" dirty="0" smtClean="0"/>
              <a:t>.</a:t>
            </a:r>
          </a:p>
          <a:p>
            <a:r>
              <a:rPr lang="en-US" dirty="0"/>
              <a:t>Body waves can travel through the earth's inner layers, but surface waves can only move along the surface of the planet like ripples on water</a:t>
            </a:r>
            <a:r>
              <a:rPr lang="en-US" dirty="0" smtClean="0"/>
              <a:t>.</a:t>
            </a:r>
          </a:p>
          <a:p>
            <a:r>
              <a:rPr lang="en-US" dirty="0"/>
              <a:t>Earthquakes radiate seismic energy as both body and surface waves.</a:t>
            </a:r>
          </a:p>
        </p:txBody>
      </p:sp>
    </p:spTree>
    <p:extLst>
      <p:ext uri="{BB962C8B-B14F-4D97-AF65-F5344CB8AC3E}">
        <p14:creationId xmlns:p14="http://schemas.microsoft.com/office/powerpoint/2010/main" val="38296308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13048"/>
          </a:xfrm>
        </p:spPr>
        <p:txBody>
          <a:bodyPr>
            <a:normAutofit/>
          </a:bodyPr>
          <a:lstStyle/>
          <a:p>
            <a:r>
              <a:rPr lang="en-US" sz="3600" b="1" cap="all" dirty="0"/>
              <a:t>BODY WAVES</a:t>
            </a:r>
            <a:endParaRPr lang="en-US" sz="3600" b="1" dirty="0"/>
          </a:p>
        </p:txBody>
      </p:sp>
      <p:sp>
        <p:nvSpPr>
          <p:cNvPr id="3" name="Content Placeholder 2"/>
          <p:cNvSpPr>
            <a:spLocks noGrp="1"/>
          </p:cNvSpPr>
          <p:nvPr>
            <p:ph idx="1"/>
          </p:nvPr>
        </p:nvSpPr>
        <p:spPr>
          <a:xfrm>
            <a:off x="838200" y="1078173"/>
            <a:ext cx="10515600" cy="5098790"/>
          </a:xfrm>
        </p:spPr>
        <p:txBody>
          <a:bodyPr/>
          <a:lstStyle/>
          <a:p>
            <a:r>
              <a:rPr lang="en-US" dirty="0"/>
              <a:t>Traveling through the interior of the earth, </a:t>
            </a:r>
            <a:r>
              <a:rPr lang="en-US" b="1" dirty="0"/>
              <a:t>body waves</a:t>
            </a:r>
            <a:r>
              <a:rPr lang="en-US" dirty="0"/>
              <a:t> arrive before the surface waves emitted by an </a:t>
            </a:r>
            <a:r>
              <a:rPr lang="en-US" dirty="0" smtClean="0"/>
              <a:t>earthquake</a:t>
            </a:r>
          </a:p>
          <a:p>
            <a:r>
              <a:rPr lang="en-US" dirty="0"/>
              <a:t> These waves are of a higher frequency than surface waves</a:t>
            </a:r>
            <a:r>
              <a:rPr lang="en-US" dirty="0" smtClean="0"/>
              <a:t>.</a:t>
            </a:r>
          </a:p>
          <a:p>
            <a:pPr marL="0" indent="0">
              <a:buNone/>
            </a:pPr>
            <a:r>
              <a:rPr lang="en-US" b="1" i="1" cap="all" dirty="0"/>
              <a:t>P </a:t>
            </a:r>
            <a:r>
              <a:rPr lang="en-US" b="1" i="1" cap="all" dirty="0" smtClean="0"/>
              <a:t>WAVES</a:t>
            </a:r>
          </a:p>
          <a:p>
            <a:r>
              <a:rPr lang="en-US" dirty="0"/>
              <a:t>The first kind of body wave is the </a:t>
            </a:r>
            <a:r>
              <a:rPr lang="en-US" b="1" dirty="0"/>
              <a:t>P wave</a:t>
            </a:r>
            <a:r>
              <a:rPr lang="en-US" dirty="0"/>
              <a:t> or </a:t>
            </a:r>
            <a:r>
              <a:rPr lang="en-US" b="1" dirty="0"/>
              <a:t>primary </a:t>
            </a:r>
            <a:r>
              <a:rPr lang="en-US" b="1" dirty="0" smtClean="0"/>
              <a:t>wave</a:t>
            </a:r>
          </a:p>
          <a:p>
            <a:r>
              <a:rPr lang="en-US" dirty="0"/>
              <a:t>This is the fastest kind of seismic wave, and, consequently, the first to 'arrive' at a seismic station. </a:t>
            </a:r>
            <a:endParaRPr lang="en-US" dirty="0" smtClean="0"/>
          </a:p>
          <a:p>
            <a:r>
              <a:rPr lang="en-US" dirty="0"/>
              <a:t>The P wave can move through solid rock and fluids, like water or the liquid layers of the earth</a:t>
            </a:r>
            <a:r>
              <a:rPr lang="en-US" dirty="0" smtClean="0"/>
              <a:t>.</a:t>
            </a:r>
          </a:p>
          <a:p>
            <a:r>
              <a:rPr lang="en-US" dirty="0"/>
              <a:t>It pushes and pulls the rock it moves through just like sound waves push and pull the air. </a:t>
            </a:r>
          </a:p>
        </p:txBody>
      </p:sp>
    </p:spTree>
    <p:extLst>
      <p:ext uri="{BB962C8B-B14F-4D97-AF65-F5344CB8AC3E}">
        <p14:creationId xmlns:p14="http://schemas.microsoft.com/office/powerpoint/2010/main" val="2300437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97886" y="1220318"/>
            <a:ext cx="7732587" cy="4351338"/>
          </a:xfrm>
        </p:spPr>
      </p:pic>
    </p:spTree>
    <p:extLst>
      <p:ext uri="{BB962C8B-B14F-4D97-AF65-F5344CB8AC3E}">
        <p14:creationId xmlns:p14="http://schemas.microsoft.com/office/powerpoint/2010/main" val="24972296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13047"/>
          </a:xfrm>
        </p:spPr>
        <p:txBody>
          <a:bodyPr>
            <a:normAutofit/>
          </a:bodyPr>
          <a:lstStyle/>
          <a:p>
            <a:r>
              <a:rPr lang="en-US" dirty="0" smtClean="0"/>
              <a:t>P Waves Conti…</a:t>
            </a:r>
            <a:endParaRPr lang="en-US" dirty="0"/>
          </a:p>
        </p:txBody>
      </p:sp>
      <p:sp>
        <p:nvSpPr>
          <p:cNvPr id="3" name="Content Placeholder 2"/>
          <p:cNvSpPr>
            <a:spLocks noGrp="1"/>
          </p:cNvSpPr>
          <p:nvPr>
            <p:ph idx="1"/>
          </p:nvPr>
        </p:nvSpPr>
        <p:spPr>
          <a:xfrm>
            <a:off x="838200" y="1351128"/>
            <a:ext cx="10515600" cy="4825835"/>
          </a:xfrm>
        </p:spPr>
        <p:txBody>
          <a:bodyPr/>
          <a:lstStyle/>
          <a:p>
            <a:r>
              <a:rPr lang="en-US" dirty="0"/>
              <a:t>Sometimes animals can hear the P waves of an earthquake. Dogs, for instance, commonly begin barking hysterically just before an earthquake 'hits' (or more specifically, before the surface waves arrive). Usually people can only feel the bump and rattle of these waves</a:t>
            </a:r>
            <a:r>
              <a:rPr lang="en-US" dirty="0" smtClean="0"/>
              <a:t>.</a:t>
            </a:r>
          </a:p>
          <a:p>
            <a:r>
              <a:rPr lang="en-US" dirty="0"/>
              <a:t>P waves are also known as </a:t>
            </a:r>
            <a:r>
              <a:rPr lang="en-US" b="1" dirty="0"/>
              <a:t>compressional waves</a:t>
            </a:r>
            <a:r>
              <a:rPr lang="en-US" dirty="0"/>
              <a:t>, because of the pushing and pulling they do</a:t>
            </a:r>
            <a:r>
              <a:rPr lang="en-US" dirty="0" smtClean="0"/>
              <a:t>.</a:t>
            </a:r>
          </a:p>
          <a:p>
            <a:endParaRPr lang="en-US" dirty="0"/>
          </a:p>
        </p:txBody>
      </p:sp>
    </p:spTree>
    <p:extLst>
      <p:ext uri="{BB962C8B-B14F-4D97-AF65-F5344CB8AC3E}">
        <p14:creationId xmlns:p14="http://schemas.microsoft.com/office/powerpoint/2010/main" val="29881847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69743" y="1119115"/>
            <a:ext cx="7983941" cy="5057847"/>
          </a:xfrm>
        </p:spPr>
      </p:pic>
    </p:spTree>
    <p:extLst>
      <p:ext uri="{BB962C8B-B14F-4D97-AF65-F5344CB8AC3E}">
        <p14:creationId xmlns:p14="http://schemas.microsoft.com/office/powerpoint/2010/main" val="17770684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26696"/>
          </a:xfrm>
        </p:spPr>
        <p:txBody>
          <a:bodyPr/>
          <a:lstStyle/>
          <a:p>
            <a:r>
              <a:rPr lang="en-US" b="1" i="1" cap="all" dirty="0"/>
              <a:t>S WAVES</a:t>
            </a:r>
            <a:endParaRPr lang="en-US" dirty="0"/>
          </a:p>
        </p:txBody>
      </p:sp>
      <p:sp>
        <p:nvSpPr>
          <p:cNvPr id="3" name="Content Placeholder 2"/>
          <p:cNvSpPr>
            <a:spLocks noGrp="1"/>
          </p:cNvSpPr>
          <p:nvPr>
            <p:ph idx="1"/>
          </p:nvPr>
        </p:nvSpPr>
        <p:spPr>
          <a:xfrm>
            <a:off x="838200" y="1091822"/>
            <a:ext cx="10515600" cy="5085141"/>
          </a:xfrm>
        </p:spPr>
        <p:txBody>
          <a:bodyPr/>
          <a:lstStyle/>
          <a:p>
            <a:r>
              <a:rPr lang="en-US" dirty="0"/>
              <a:t>The second type of body wave is the </a:t>
            </a:r>
            <a:r>
              <a:rPr lang="en-US" b="1" dirty="0"/>
              <a:t>S wave</a:t>
            </a:r>
            <a:r>
              <a:rPr lang="en-US" dirty="0"/>
              <a:t> or </a:t>
            </a:r>
            <a:r>
              <a:rPr lang="en-US" b="1" dirty="0"/>
              <a:t>secondary </a:t>
            </a:r>
            <a:r>
              <a:rPr lang="en-US" b="1" dirty="0" smtClean="0"/>
              <a:t>wave.</a:t>
            </a:r>
          </a:p>
          <a:p>
            <a:r>
              <a:rPr lang="en-US" dirty="0" smtClean="0"/>
              <a:t>It </a:t>
            </a:r>
            <a:r>
              <a:rPr lang="en-US" dirty="0"/>
              <a:t>is the second wave you feel in an </a:t>
            </a:r>
            <a:r>
              <a:rPr lang="en-US" dirty="0" smtClean="0"/>
              <a:t>earthquake.</a:t>
            </a:r>
          </a:p>
          <a:p>
            <a:r>
              <a:rPr lang="en-US" dirty="0"/>
              <a:t>An </a:t>
            </a:r>
            <a:r>
              <a:rPr lang="en-US" b="1" dirty="0"/>
              <a:t>S wave </a:t>
            </a:r>
            <a:r>
              <a:rPr lang="en-US" dirty="0"/>
              <a:t>is slower than a P wave and can only move through solid rock, not through any liquid medium</a:t>
            </a:r>
            <a:r>
              <a:rPr lang="en-US" dirty="0" smtClean="0"/>
              <a:t>.</a:t>
            </a:r>
          </a:p>
          <a:p>
            <a:r>
              <a:rPr lang="en-US" dirty="0"/>
              <a:t> It is this property of S waves that led seismologists to conclude that the Earth's </a:t>
            </a:r>
            <a:r>
              <a:rPr lang="en-US" b="1" dirty="0"/>
              <a:t>outer core</a:t>
            </a:r>
            <a:r>
              <a:rPr lang="en-US" dirty="0"/>
              <a:t> is a liquid</a:t>
            </a:r>
            <a:r>
              <a:rPr lang="en-US" dirty="0" smtClean="0"/>
              <a:t>.</a:t>
            </a:r>
          </a:p>
          <a:p>
            <a:r>
              <a:rPr lang="en-US" dirty="0"/>
              <a:t>S waves move rock particles up and down, or side-to-side--perpendicular to the direction that the wave is traveling in (the direction of wave propagation)</a:t>
            </a:r>
          </a:p>
        </p:txBody>
      </p:sp>
    </p:spTree>
    <p:extLst>
      <p:ext uri="{BB962C8B-B14F-4D97-AF65-F5344CB8AC3E}">
        <p14:creationId xmlns:p14="http://schemas.microsoft.com/office/powerpoint/2010/main" val="8962922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2"/>
          <a:stretch>
            <a:fillRect/>
          </a:stretch>
        </p:blipFill>
        <p:spPr>
          <a:xfrm>
            <a:off x="2429304" y="981101"/>
            <a:ext cx="6646458" cy="5673534"/>
          </a:xfrm>
          <a:prstGeom prst="rect">
            <a:avLst/>
          </a:prstGeom>
        </p:spPr>
      </p:pic>
    </p:spTree>
    <p:extLst>
      <p:ext uri="{BB962C8B-B14F-4D97-AF65-F5344CB8AC3E}">
        <p14:creationId xmlns:p14="http://schemas.microsoft.com/office/powerpoint/2010/main" val="42122361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17765"/>
          </a:xfrm>
        </p:spPr>
        <p:txBody>
          <a:bodyPr/>
          <a:lstStyle/>
          <a:p>
            <a:r>
              <a:rPr lang="en-US" b="1" i="1" cap="all" dirty="0"/>
              <a:t>SURFACE WAVES</a:t>
            </a:r>
            <a:endParaRPr lang="en-US" dirty="0"/>
          </a:p>
        </p:txBody>
      </p:sp>
      <p:sp>
        <p:nvSpPr>
          <p:cNvPr id="3" name="Content Placeholder 2"/>
          <p:cNvSpPr>
            <a:spLocks noGrp="1"/>
          </p:cNvSpPr>
          <p:nvPr>
            <p:ph idx="1"/>
          </p:nvPr>
        </p:nvSpPr>
        <p:spPr>
          <a:xfrm>
            <a:off x="838200" y="1173707"/>
            <a:ext cx="10515600" cy="5003256"/>
          </a:xfrm>
        </p:spPr>
        <p:txBody>
          <a:bodyPr/>
          <a:lstStyle/>
          <a:p>
            <a:r>
              <a:rPr lang="en-US" dirty="0"/>
              <a:t>Travelling only through the crust, </a:t>
            </a:r>
            <a:r>
              <a:rPr lang="en-US" b="1" dirty="0"/>
              <a:t>surface waves</a:t>
            </a:r>
            <a:r>
              <a:rPr lang="en-US" dirty="0"/>
              <a:t> are of a lower frequency than body waves, and are easily distinguished on a seismogram as a result</a:t>
            </a:r>
            <a:r>
              <a:rPr lang="en-US" dirty="0" smtClean="0"/>
              <a:t>.</a:t>
            </a:r>
          </a:p>
          <a:p>
            <a:r>
              <a:rPr lang="en-US" dirty="0"/>
              <a:t>Though they arrive after body waves, it is surface waves that are almost </a:t>
            </a:r>
            <a:r>
              <a:rPr lang="en-US" dirty="0" smtClean="0"/>
              <a:t>entirely </a:t>
            </a:r>
            <a:r>
              <a:rPr lang="en-US" dirty="0"/>
              <a:t>responsible for the damage and destruction associated with </a:t>
            </a:r>
            <a:r>
              <a:rPr lang="en-US" dirty="0" smtClean="0"/>
              <a:t>earthquakes</a:t>
            </a:r>
          </a:p>
          <a:p>
            <a:r>
              <a:rPr lang="en-US" dirty="0"/>
              <a:t>This damage and the strength of the surface waves are reduced in deeper earthquakes.</a:t>
            </a:r>
          </a:p>
        </p:txBody>
      </p:sp>
    </p:spTree>
    <p:extLst>
      <p:ext uri="{BB962C8B-B14F-4D97-AF65-F5344CB8AC3E}">
        <p14:creationId xmlns:p14="http://schemas.microsoft.com/office/powerpoint/2010/main" val="1972014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76571"/>
          </a:xfrm>
        </p:spPr>
        <p:txBody>
          <a:bodyPr>
            <a:normAutofit fontScale="90000"/>
          </a:bodyPr>
          <a:lstStyle/>
          <a:p>
            <a:r>
              <a:rPr lang="en-US" b="1" i="1" cap="all" dirty="0"/>
              <a:t>LOVE WAVES</a:t>
            </a:r>
            <a:endParaRPr lang="en-US" dirty="0"/>
          </a:p>
        </p:txBody>
      </p:sp>
      <p:sp>
        <p:nvSpPr>
          <p:cNvPr id="3" name="Content Placeholder 2"/>
          <p:cNvSpPr>
            <a:spLocks noGrp="1"/>
          </p:cNvSpPr>
          <p:nvPr>
            <p:ph idx="1"/>
          </p:nvPr>
        </p:nvSpPr>
        <p:spPr>
          <a:xfrm>
            <a:off x="838200" y="1064525"/>
            <a:ext cx="10515600" cy="5112438"/>
          </a:xfrm>
        </p:spPr>
        <p:txBody>
          <a:bodyPr/>
          <a:lstStyle/>
          <a:p>
            <a:r>
              <a:rPr lang="en-US" dirty="0"/>
              <a:t>The first kind of surface wave is called a </a:t>
            </a:r>
            <a:r>
              <a:rPr lang="en-US" b="1" dirty="0"/>
              <a:t>Love </a:t>
            </a:r>
            <a:r>
              <a:rPr lang="en-US" b="1" dirty="0" smtClean="0"/>
              <a:t>wave</a:t>
            </a:r>
          </a:p>
          <a:p>
            <a:r>
              <a:rPr lang="en-US" dirty="0"/>
              <a:t>It's the fastest surface wave and moves the ground from side-to-side. Confined to the surface of the crust</a:t>
            </a:r>
            <a:r>
              <a:rPr lang="en-US" dirty="0" smtClean="0"/>
              <a:t>,</a:t>
            </a:r>
          </a:p>
          <a:p>
            <a:r>
              <a:rPr lang="en-US" dirty="0"/>
              <a:t>Love waves produce entirely horizontal </a:t>
            </a:r>
            <a:r>
              <a:rPr lang="en-US" dirty="0" smtClean="0"/>
              <a:t>motion</a:t>
            </a:r>
          </a:p>
          <a:p>
            <a:r>
              <a:rPr lang="en-US" dirty="0"/>
              <a:t>These waves has less velocity as compare to P and S waves and high amplitude.</a:t>
            </a:r>
          </a:p>
          <a:p>
            <a:endParaRPr lang="en-US" dirty="0"/>
          </a:p>
        </p:txBody>
      </p:sp>
    </p:spTree>
    <p:extLst>
      <p:ext uri="{BB962C8B-B14F-4D97-AF65-F5344CB8AC3E}">
        <p14:creationId xmlns:p14="http://schemas.microsoft.com/office/powerpoint/2010/main" val="9003360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661313" y="787603"/>
            <a:ext cx="6250675" cy="5389360"/>
          </a:xfrm>
          <a:prstGeom prst="rect">
            <a:avLst/>
          </a:prstGeom>
        </p:spPr>
      </p:pic>
    </p:spTree>
    <p:extLst>
      <p:ext uri="{BB962C8B-B14F-4D97-AF65-F5344CB8AC3E}">
        <p14:creationId xmlns:p14="http://schemas.microsoft.com/office/powerpoint/2010/main" val="42473338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58708"/>
          </a:xfrm>
        </p:spPr>
        <p:txBody>
          <a:bodyPr/>
          <a:lstStyle/>
          <a:p>
            <a:r>
              <a:rPr lang="en-US" dirty="0"/>
              <a:t>RAYLEIGH WAVES</a:t>
            </a:r>
          </a:p>
        </p:txBody>
      </p:sp>
      <p:sp>
        <p:nvSpPr>
          <p:cNvPr id="3" name="Content Placeholder 2"/>
          <p:cNvSpPr>
            <a:spLocks noGrp="1"/>
          </p:cNvSpPr>
          <p:nvPr>
            <p:ph idx="1"/>
          </p:nvPr>
        </p:nvSpPr>
        <p:spPr>
          <a:xfrm>
            <a:off x="838200" y="1160060"/>
            <a:ext cx="10515600" cy="5016903"/>
          </a:xfrm>
        </p:spPr>
        <p:txBody>
          <a:bodyPr/>
          <a:lstStyle/>
          <a:p>
            <a:r>
              <a:rPr lang="en-US" dirty="0"/>
              <a:t>The other kind of surface wave is the </a:t>
            </a:r>
            <a:r>
              <a:rPr lang="en-US" b="1" dirty="0"/>
              <a:t>Rayleigh wave</a:t>
            </a:r>
            <a:r>
              <a:rPr lang="en-US" dirty="0"/>
              <a:t>, named for John William Strutt, Lord Rayleigh, who mathematically predicted the existence of this kind of wave in 1885. </a:t>
            </a:r>
            <a:endParaRPr lang="en-US" dirty="0" smtClean="0"/>
          </a:p>
          <a:p>
            <a:r>
              <a:rPr lang="en-US" dirty="0"/>
              <a:t>A Rayleigh wave rolls along the ground just like a wave rolls across a lake or an ocean. Because it rolls, it moves the ground up and down, and side-to-side in the same direction that the wave is moving</a:t>
            </a:r>
            <a:r>
              <a:rPr lang="en-US" dirty="0" smtClean="0"/>
              <a:t>.</a:t>
            </a:r>
          </a:p>
          <a:p>
            <a:r>
              <a:rPr lang="en-US" dirty="0"/>
              <a:t> Most of the shaking felt from an earthquake is due to the Rayleigh wave, which can be much larger than the other waves.</a:t>
            </a:r>
          </a:p>
        </p:txBody>
      </p:sp>
    </p:spTree>
    <p:extLst>
      <p:ext uri="{BB962C8B-B14F-4D97-AF65-F5344CB8AC3E}">
        <p14:creationId xmlns:p14="http://schemas.microsoft.com/office/powerpoint/2010/main" val="5636208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251882" y="1323833"/>
            <a:ext cx="6905766" cy="4853130"/>
          </a:xfrm>
          <a:prstGeom prst="rect">
            <a:avLst/>
          </a:prstGeom>
        </p:spPr>
      </p:pic>
    </p:spTree>
    <p:extLst>
      <p:ext uri="{BB962C8B-B14F-4D97-AF65-F5344CB8AC3E}">
        <p14:creationId xmlns:p14="http://schemas.microsoft.com/office/powerpoint/2010/main" val="2546541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45060"/>
          </a:xfrm>
        </p:spPr>
        <p:txBody>
          <a:bodyPr/>
          <a:lstStyle/>
          <a:p>
            <a:r>
              <a:rPr lang="en-US" b="1" dirty="0" smtClean="0"/>
              <a:t>Seismometer </a:t>
            </a:r>
            <a:endParaRPr lang="en-US" b="1" dirty="0"/>
          </a:p>
        </p:txBody>
      </p:sp>
      <p:sp>
        <p:nvSpPr>
          <p:cNvPr id="3" name="Content Placeholder 2"/>
          <p:cNvSpPr>
            <a:spLocks noGrp="1"/>
          </p:cNvSpPr>
          <p:nvPr>
            <p:ph idx="1"/>
          </p:nvPr>
        </p:nvSpPr>
        <p:spPr>
          <a:xfrm>
            <a:off x="838200" y="1173707"/>
            <a:ext cx="10515600" cy="5003256"/>
          </a:xfrm>
        </p:spPr>
        <p:txBody>
          <a:bodyPr/>
          <a:lstStyle/>
          <a:p>
            <a:r>
              <a:rPr lang="en-US" dirty="0"/>
              <a:t>Seismometer are used by seismologists to measure and record seismic waves</a:t>
            </a:r>
            <a:r>
              <a:rPr lang="en-US" dirty="0" smtClean="0"/>
              <a:t>.</a:t>
            </a:r>
          </a:p>
          <a:p>
            <a:r>
              <a:rPr lang="en-US" dirty="0"/>
              <a:t>By studying seismic waves, geologists can map the interior of the Earth, and measure and locate earthquakes and other ground motions</a:t>
            </a:r>
            <a:r>
              <a:rPr lang="en-US" dirty="0" smtClean="0"/>
              <a:t>.</a:t>
            </a:r>
          </a:p>
          <a:p>
            <a:pPr marL="0" indent="0">
              <a:buNone/>
            </a:pPr>
            <a:endParaRPr lang="en-US" dirty="0"/>
          </a:p>
        </p:txBody>
      </p:sp>
      <p:pic>
        <p:nvPicPr>
          <p:cNvPr id="4" name="Picture 3"/>
          <p:cNvPicPr>
            <a:picLocks noChangeAspect="1"/>
          </p:cNvPicPr>
          <p:nvPr/>
        </p:nvPicPr>
        <p:blipFill>
          <a:blip r:embed="rId2"/>
          <a:stretch>
            <a:fillRect/>
          </a:stretch>
        </p:blipFill>
        <p:spPr>
          <a:xfrm>
            <a:off x="2549572" y="3207223"/>
            <a:ext cx="5912039" cy="3494395"/>
          </a:xfrm>
          <a:prstGeom prst="rect">
            <a:avLst/>
          </a:prstGeom>
        </p:spPr>
      </p:pic>
    </p:spTree>
    <p:extLst>
      <p:ext uri="{BB962C8B-B14F-4D97-AF65-F5344CB8AC3E}">
        <p14:creationId xmlns:p14="http://schemas.microsoft.com/office/powerpoint/2010/main" val="17196815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Definition</a:t>
            </a:r>
            <a:endParaRPr lang="en-US" b="1" dirty="0"/>
          </a:p>
        </p:txBody>
      </p:sp>
      <p:sp>
        <p:nvSpPr>
          <p:cNvPr id="3" name="Content Placeholder 2"/>
          <p:cNvSpPr>
            <a:spLocks noGrp="1"/>
          </p:cNvSpPr>
          <p:nvPr>
            <p:ph idx="1"/>
          </p:nvPr>
        </p:nvSpPr>
        <p:spPr>
          <a:xfrm>
            <a:off x="838200" y="1455313"/>
            <a:ext cx="10515600" cy="4721650"/>
          </a:xfrm>
        </p:spPr>
        <p:txBody>
          <a:bodyPr/>
          <a:lstStyle/>
          <a:p>
            <a:r>
              <a:rPr lang="en-US" b="1" dirty="0"/>
              <a:t>Earthquake</a:t>
            </a:r>
            <a:r>
              <a:rPr lang="en-US" dirty="0"/>
              <a:t> </a:t>
            </a:r>
            <a:r>
              <a:rPr lang="en-US" dirty="0" smtClean="0"/>
              <a:t>: Vibration </a:t>
            </a:r>
            <a:r>
              <a:rPr lang="en-US" dirty="0"/>
              <a:t>of the Earth produced </a:t>
            </a:r>
            <a:r>
              <a:rPr lang="en-US" dirty="0" smtClean="0"/>
              <a:t>by the </a:t>
            </a:r>
            <a:r>
              <a:rPr lang="en-US" dirty="0"/>
              <a:t>rapid release of </a:t>
            </a:r>
            <a:r>
              <a:rPr lang="en-US" dirty="0" smtClean="0"/>
              <a:t>energy.</a:t>
            </a:r>
            <a:endParaRPr lang="en-US" dirty="0"/>
          </a:p>
          <a:p>
            <a:r>
              <a:rPr lang="en-US" b="1" dirty="0" smtClean="0"/>
              <a:t>Seismic </a:t>
            </a:r>
            <a:r>
              <a:rPr lang="en-US" b="1" dirty="0"/>
              <a:t>waves </a:t>
            </a:r>
            <a:r>
              <a:rPr lang="en-US" dirty="0" smtClean="0"/>
              <a:t>: Energy </a:t>
            </a:r>
            <a:r>
              <a:rPr lang="en-US" dirty="0"/>
              <a:t>moving outward from </a:t>
            </a:r>
            <a:r>
              <a:rPr lang="en-US" dirty="0" smtClean="0"/>
              <a:t>the focus </a:t>
            </a:r>
            <a:r>
              <a:rPr lang="en-US" dirty="0"/>
              <a:t>of an </a:t>
            </a:r>
            <a:r>
              <a:rPr lang="en-US" dirty="0" smtClean="0"/>
              <a:t>earthquake.</a:t>
            </a:r>
            <a:endParaRPr lang="en-US" dirty="0"/>
          </a:p>
          <a:p>
            <a:r>
              <a:rPr lang="en-US" dirty="0" smtClean="0"/>
              <a:t> </a:t>
            </a:r>
            <a:r>
              <a:rPr lang="en-US" b="1" dirty="0" smtClean="0"/>
              <a:t>Focus</a:t>
            </a:r>
            <a:r>
              <a:rPr lang="en-US" dirty="0"/>
              <a:t> </a:t>
            </a:r>
            <a:r>
              <a:rPr lang="en-US" dirty="0" smtClean="0"/>
              <a:t>: location </a:t>
            </a:r>
            <a:r>
              <a:rPr lang="en-US" dirty="0"/>
              <a:t>of initial slip on the fault; </a:t>
            </a:r>
            <a:r>
              <a:rPr lang="en-US" dirty="0" smtClean="0"/>
              <a:t>where the </a:t>
            </a:r>
            <a:r>
              <a:rPr lang="en-US" dirty="0"/>
              <a:t>earthquake </a:t>
            </a:r>
            <a:r>
              <a:rPr lang="en-US" dirty="0" smtClean="0"/>
              <a:t>origins.</a:t>
            </a:r>
            <a:endParaRPr lang="en-US" dirty="0"/>
          </a:p>
          <a:p>
            <a:r>
              <a:rPr lang="en-US" b="1" dirty="0" smtClean="0"/>
              <a:t>Epicenter</a:t>
            </a:r>
            <a:r>
              <a:rPr lang="en-US" dirty="0" smtClean="0"/>
              <a:t>:  </a:t>
            </a:r>
            <a:r>
              <a:rPr lang="en-US" dirty="0"/>
              <a:t>spot on </a:t>
            </a:r>
            <a:r>
              <a:rPr lang="en-US" dirty="0" smtClean="0"/>
              <a:t>Earth’s surface </a:t>
            </a:r>
            <a:r>
              <a:rPr lang="en-US" dirty="0"/>
              <a:t>directly above </a:t>
            </a:r>
            <a:r>
              <a:rPr lang="en-US" dirty="0" smtClean="0"/>
              <a:t>the focus.</a:t>
            </a:r>
            <a:endParaRPr lang="en-US" dirty="0"/>
          </a:p>
        </p:txBody>
      </p:sp>
    </p:spTree>
    <p:extLst>
      <p:ext uri="{BB962C8B-B14F-4D97-AF65-F5344CB8AC3E}">
        <p14:creationId xmlns:p14="http://schemas.microsoft.com/office/powerpoint/2010/main" val="17728475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83489"/>
            <a:ext cx="10515600" cy="658457"/>
          </a:xfrm>
        </p:spPr>
        <p:txBody>
          <a:bodyPr>
            <a:normAutofit fontScale="90000"/>
          </a:bodyPr>
          <a:lstStyle/>
          <a:p>
            <a:pPr marL="228600" lvl="0" indent="-228600">
              <a:spcBef>
                <a:spcPts val="1000"/>
              </a:spcBef>
            </a:pPr>
            <a:r>
              <a:rPr lang="en-US" sz="3600" b="1" dirty="0">
                <a:solidFill>
                  <a:prstClr val="black"/>
                </a:solidFill>
                <a:latin typeface="Calibri" panose="020F0502020204030204"/>
              </a:rPr>
              <a:t>Richter scale</a:t>
            </a:r>
            <a:r>
              <a:rPr lang="en-US" sz="2800" b="1" dirty="0">
                <a:solidFill>
                  <a:prstClr val="black"/>
                </a:solidFill>
                <a:latin typeface="Calibri" panose="020F0502020204030204"/>
              </a:rPr>
              <a:t/>
            </a:r>
            <a:br>
              <a:rPr lang="en-US" sz="2800" b="1" dirty="0">
                <a:solidFill>
                  <a:prstClr val="black"/>
                </a:solidFill>
                <a:latin typeface="Calibri" panose="020F0502020204030204"/>
              </a:rPr>
            </a:br>
            <a:endParaRPr lang="en-US" dirty="0"/>
          </a:p>
        </p:txBody>
      </p:sp>
      <p:sp>
        <p:nvSpPr>
          <p:cNvPr id="3" name="Content Placeholder 2"/>
          <p:cNvSpPr>
            <a:spLocks noGrp="1"/>
          </p:cNvSpPr>
          <p:nvPr>
            <p:ph idx="1"/>
          </p:nvPr>
        </p:nvSpPr>
        <p:spPr>
          <a:xfrm>
            <a:off x="838200" y="968991"/>
            <a:ext cx="10515600" cy="5207972"/>
          </a:xfrm>
        </p:spPr>
        <p:txBody>
          <a:bodyPr/>
          <a:lstStyle/>
          <a:p>
            <a:r>
              <a:rPr lang="en-US" dirty="0" smtClean="0"/>
              <a:t>The</a:t>
            </a:r>
            <a:r>
              <a:rPr lang="en-US" dirty="0"/>
              <a:t> </a:t>
            </a:r>
            <a:r>
              <a:rPr lang="en-US" b="1" dirty="0"/>
              <a:t>Richter magnitude scale</a:t>
            </a:r>
            <a:r>
              <a:rPr lang="en-US" dirty="0"/>
              <a:t> is a scale of numbers used to tell the size of </a:t>
            </a:r>
            <a:r>
              <a:rPr lang="en-US" dirty="0" smtClean="0"/>
              <a:t>earthquakes.</a:t>
            </a:r>
            <a:endParaRPr lang="en-US" dirty="0"/>
          </a:p>
          <a:p>
            <a:r>
              <a:rPr lang="en-US" dirty="0"/>
              <a:t> Charles Richter developed the Richter Scale in 1935.</a:t>
            </a:r>
          </a:p>
          <a:p>
            <a:r>
              <a:rPr lang="en-US" dirty="0"/>
              <a:t>His scale was based on the seismogram measured by a particular type of </a:t>
            </a:r>
            <a:r>
              <a:rPr lang="en-US" i="1" dirty="0"/>
              <a:t>seismometer</a:t>
            </a:r>
            <a:r>
              <a:rPr lang="en-US" dirty="0"/>
              <a:t> at a distance of 100 kilometers (62 mi) from the earthquake</a:t>
            </a:r>
            <a:r>
              <a:rPr lang="en-US" dirty="0" smtClean="0"/>
              <a:t>.</a:t>
            </a:r>
          </a:p>
          <a:p>
            <a:r>
              <a:rPr lang="en-US" b="1" dirty="0" smtClean="0"/>
              <a:t>Richter scale is lo</a:t>
            </a:r>
            <a:r>
              <a:rPr lang="en-US" dirty="0" smtClean="0"/>
              <a:t>garithmic scale which means that each time you go up one number, the magnitude increase ten time.</a:t>
            </a:r>
          </a:p>
          <a:p>
            <a:pPr marL="0" indent="0">
              <a:buNone/>
            </a:pPr>
            <a:endParaRPr lang="en-US" b="1" dirty="0"/>
          </a:p>
          <a:p>
            <a:endParaRPr lang="en-US" dirty="0"/>
          </a:p>
        </p:txBody>
      </p:sp>
    </p:spTree>
    <p:extLst>
      <p:ext uri="{BB962C8B-B14F-4D97-AF65-F5344CB8AC3E}">
        <p14:creationId xmlns:p14="http://schemas.microsoft.com/office/powerpoint/2010/main" val="7529438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797791" y="696037"/>
            <a:ext cx="5481993" cy="6161964"/>
          </a:xfrm>
          <a:prstGeom prst="rect">
            <a:avLst/>
          </a:prstGeom>
        </p:spPr>
      </p:pic>
    </p:spTree>
    <p:extLst>
      <p:ext uri="{BB962C8B-B14F-4D97-AF65-F5344CB8AC3E}">
        <p14:creationId xmlns:p14="http://schemas.microsoft.com/office/powerpoint/2010/main" val="41740380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99400"/>
          </a:xfrm>
        </p:spPr>
        <p:txBody>
          <a:bodyPr>
            <a:normAutofit fontScale="90000"/>
          </a:bodyPr>
          <a:lstStyle/>
          <a:p>
            <a:r>
              <a:rPr lang="en-US" b="1" dirty="0"/>
              <a:t>The Modified Mercalli Intensity Scale</a:t>
            </a:r>
            <a:br>
              <a:rPr lang="en-US" b="1" dirty="0"/>
            </a:br>
            <a:endParaRPr lang="en-US" dirty="0"/>
          </a:p>
        </p:txBody>
      </p:sp>
      <p:sp>
        <p:nvSpPr>
          <p:cNvPr id="3" name="Content Placeholder 2"/>
          <p:cNvSpPr>
            <a:spLocks noGrp="1"/>
          </p:cNvSpPr>
          <p:nvPr>
            <p:ph idx="1"/>
          </p:nvPr>
        </p:nvSpPr>
        <p:spPr>
          <a:xfrm>
            <a:off x="838200" y="1064526"/>
            <a:ext cx="10515600" cy="5112437"/>
          </a:xfrm>
        </p:spPr>
        <p:txBody>
          <a:bodyPr>
            <a:normAutofit lnSpcReduction="10000"/>
          </a:bodyPr>
          <a:lstStyle/>
          <a:p>
            <a:r>
              <a:rPr lang="en-US" dirty="0"/>
              <a:t>The effect of an earthquake on the Earth's surface is called the </a:t>
            </a:r>
            <a:r>
              <a:rPr lang="en-US" dirty="0" smtClean="0"/>
              <a:t>intensity</a:t>
            </a:r>
          </a:p>
          <a:p>
            <a:r>
              <a:rPr lang="en-US" dirty="0"/>
              <a:t>The intensity scale consists of a series of certain key responses such as people awakening, movement of furniture, damage to chimneys, and finally - total destruction. </a:t>
            </a:r>
            <a:endParaRPr lang="en-US" dirty="0" smtClean="0"/>
          </a:p>
          <a:p>
            <a:r>
              <a:rPr lang="en-US" dirty="0"/>
              <a:t> It was developed in 1931 by the American seismologists Harry Wood and Frank Neumann</a:t>
            </a:r>
            <a:r>
              <a:rPr lang="en-US" dirty="0" smtClean="0"/>
              <a:t>.</a:t>
            </a:r>
          </a:p>
          <a:p>
            <a:r>
              <a:rPr lang="en-US" dirty="0"/>
              <a:t> It does not have a mathematical </a:t>
            </a:r>
            <a:r>
              <a:rPr lang="en-US" dirty="0" smtClean="0"/>
              <a:t>basis.</a:t>
            </a:r>
          </a:p>
          <a:p>
            <a:r>
              <a:rPr lang="en-US" dirty="0"/>
              <a:t>The </a:t>
            </a:r>
            <a:r>
              <a:rPr lang="en-US" b="1" dirty="0"/>
              <a:t>lower</a:t>
            </a:r>
            <a:r>
              <a:rPr lang="en-US" dirty="0"/>
              <a:t> numbers of the intensity scale generally deal with the manner in which the earthquake is felt by </a:t>
            </a:r>
            <a:r>
              <a:rPr lang="en-US" dirty="0" smtClean="0"/>
              <a:t>people</a:t>
            </a:r>
          </a:p>
          <a:p>
            <a:r>
              <a:rPr lang="en-US" dirty="0"/>
              <a:t>The </a:t>
            </a:r>
            <a:r>
              <a:rPr lang="en-US" b="1" dirty="0"/>
              <a:t>higher</a:t>
            </a:r>
            <a:r>
              <a:rPr lang="en-US" dirty="0"/>
              <a:t> numbers of the scale are based on observed structural damage</a:t>
            </a:r>
          </a:p>
        </p:txBody>
      </p:sp>
    </p:spTree>
    <p:extLst>
      <p:ext uri="{BB962C8B-B14F-4D97-AF65-F5344CB8AC3E}">
        <p14:creationId xmlns:p14="http://schemas.microsoft.com/office/powerpoint/2010/main" val="40599912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528550" y="914400"/>
            <a:ext cx="7697338" cy="4639469"/>
          </a:xfrm>
          <a:prstGeom prst="rect">
            <a:avLst/>
          </a:prstGeom>
        </p:spPr>
      </p:pic>
    </p:spTree>
    <p:extLst>
      <p:ext uri="{BB962C8B-B14F-4D97-AF65-F5344CB8AC3E}">
        <p14:creationId xmlns:p14="http://schemas.microsoft.com/office/powerpoint/2010/main" val="2479092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738319" y="1542290"/>
            <a:ext cx="5144140" cy="4351338"/>
          </a:xfrm>
          <a:prstGeom prst="rect">
            <a:avLst/>
          </a:prstGeom>
        </p:spPr>
      </p:pic>
    </p:spTree>
    <p:extLst>
      <p:ext uri="{BB962C8B-B14F-4D97-AF65-F5344CB8AC3E}">
        <p14:creationId xmlns:p14="http://schemas.microsoft.com/office/powerpoint/2010/main" val="739524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97005"/>
          </a:xfrm>
        </p:spPr>
        <p:txBody>
          <a:bodyPr/>
          <a:lstStyle/>
          <a:p>
            <a:r>
              <a:rPr lang="en-US" b="1" dirty="0" smtClean="0"/>
              <a:t>Causes of Earthquakes</a:t>
            </a:r>
            <a:endParaRPr lang="en-US" b="1" dirty="0"/>
          </a:p>
        </p:txBody>
      </p:sp>
      <p:sp>
        <p:nvSpPr>
          <p:cNvPr id="3" name="Content Placeholder 2"/>
          <p:cNvSpPr>
            <a:spLocks noGrp="1"/>
          </p:cNvSpPr>
          <p:nvPr>
            <p:ph idx="1"/>
          </p:nvPr>
        </p:nvSpPr>
        <p:spPr>
          <a:xfrm>
            <a:off x="838200" y="1262130"/>
            <a:ext cx="10515600" cy="4914833"/>
          </a:xfrm>
        </p:spPr>
        <p:txBody>
          <a:bodyPr/>
          <a:lstStyle/>
          <a:p>
            <a:pPr marL="514350" indent="-514350">
              <a:buFont typeface="+mj-lt"/>
              <a:buAutoNum type="arabicPeriod"/>
            </a:pPr>
            <a:r>
              <a:rPr lang="en-US" b="1" u="sng" dirty="0" smtClean="0"/>
              <a:t>Tectonic Plate’s Movements</a:t>
            </a:r>
          </a:p>
          <a:p>
            <a:r>
              <a:rPr lang="en-US" dirty="0"/>
              <a:t> </a:t>
            </a:r>
            <a:r>
              <a:rPr lang="en-US" dirty="0" smtClean="0"/>
              <a:t>we know that our earth is consists of 12 tectonic plates which are present in the asthenosphere and these are in motion.</a:t>
            </a:r>
          </a:p>
          <a:p>
            <a:r>
              <a:rPr lang="en-US" dirty="0" smtClean="0"/>
              <a:t>Due to this slight motion they collide with one another which are the main cause of earthquakes.</a:t>
            </a:r>
          </a:p>
          <a:p>
            <a:r>
              <a:rPr lang="en-US" dirty="0" smtClean="0"/>
              <a:t>Tectonic forces are divided into three principal types that differ in the direction of applied forces. </a:t>
            </a:r>
            <a:endParaRPr lang="en-US" dirty="0"/>
          </a:p>
        </p:txBody>
      </p:sp>
    </p:spTree>
    <p:extLst>
      <p:ext uri="{BB962C8B-B14F-4D97-AF65-F5344CB8AC3E}">
        <p14:creationId xmlns:p14="http://schemas.microsoft.com/office/powerpoint/2010/main" val="15571188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85753"/>
          </a:xfrm>
        </p:spPr>
        <p:txBody>
          <a:bodyPr/>
          <a:lstStyle/>
          <a:p>
            <a:pPr marL="571500" indent="-571500">
              <a:buFont typeface="Wingdings" panose="05000000000000000000" pitchFamily="2" charset="2"/>
              <a:buChar char="q"/>
            </a:pPr>
            <a:r>
              <a:rPr lang="en-US" sz="3600" b="1" dirty="0" smtClean="0"/>
              <a:t>Compressional tectonic Forces</a:t>
            </a:r>
            <a:endParaRPr lang="en-US" sz="3600" b="1" dirty="0"/>
          </a:p>
        </p:txBody>
      </p:sp>
      <p:sp>
        <p:nvSpPr>
          <p:cNvPr id="3" name="Content Placeholder 2"/>
          <p:cNvSpPr>
            <a:spLocks noGrp="1"/>
          </p:cNvSpPr>
          <p:nvPr>
            <p:ph idx="1"/>
          </p:nvPr>
        </p:nvSpPr>
        <p:spPr>
          <a:xfrm>
            <a:off x="838200" y="1050878"/>
            <a:ext cx="10515600" cy="5126085"/>
          </a:xfrm>
        </p:spPr>
        <p:txBody>
          <a:bodyPr>
            <a:normAutofit/>
          </a:bodyPr>
          <a:lstStyle/>
          <a:p>
            <a:r>
              <a:rPr lang="en-US" dirty="0" smtClean="0"/>
              <a:t>Tectonic forces that push two areas of crustal rocks together tend to shorten and thicken the crust.</a:t>
            </a:r>
          </a:p>
          <a:p>
            <a:r>
              <a:rPr lang="en-US" b="1" dirty="0" smtClean="0"/>
              <a:t>Folding</a:t>
            </a:r>
            <a:r>
              <a:rPr lang="en-US" dirty="0" smtClean="0"/>
              <a:t> of rock layers occur when compressional force are applied to rock that are ductile.</a:t>
            </a:r>
          </a:p>
          <a:p>
            <a:r>
              <a:rPr lang="en-US" dirty="0" smtClean="0"/>
              <a:t>An element of rock structure unfolds are called “Anticlines”</a:t>
            </a:r>
          </a:p>
          <a:p>
            <a:r>
              <a:rPr lang="en-US" dirty="0" smtClean="0"/>
              <a:t> Down folds are called “Synclines”</a:t>
            </a:r>
          </a:p>
          <a:p>
            <a:r>
              <a:rPr lang="en-US" dirty="0" smtClean="0"/>
              <a:t>These folds can be tight or broad, symmetrical or asymmetrical.</a:t>
            </a:r>
          </a:p>
        </p:txBody>
      </p:sp>
      <p:pic>
        <p:nvPicPr>
          <p:cNvPr id="4" name="Picture 3"/>
          <p:cNvPicPr>
            <a:picLocks noChangeAspect="1"/>
          </p:cNvPicPr>
          <p:nvPr/>
        </p:nvPicPr>
        <p:blipFill>
          <a:blip r:embed="rId2"/>
          <a:stretch>
            <a:fillRect/>
          </a:stretch>
        </p:blipFill>
        <p:spPr>
          <a:xfrm>
            <a:off x="3384645" y="4303945"/>
            <a:ext cx="4258102" cy="2104216"/>
          </a:xfrm>
          <a:prstGeom prst="rect">
            <a:avLst/>
          </a:prstGeom>
        </p:spPr>
      </p:pic>
    </p:spTree>
    <p:extLst>
      <p:ext uri="{BB962C8B-B14F-4D97-AF65-F5344CB8AC3E}">
        <p14:creationId xmlns:p14="http://schemas.microsoft.com/office/powerpoint/2010/main" val="1073075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804869"/>
          </a:xfrm>
        </p:spPr>
        <p:txBody>
          <a:bodyPr>
            <a:normAutofit fontScale="90000"/>
          </a:bodyPr>
          <a:lstStyle/>
          <a:p>
            <a:pPr marL="457200" lvl="0" indent="-457200">
              <a:spcBef>
                <a:spcPts val="1000"/>
              </a:spcBef>
              <a:buFont typeface="Wingdings" panose="05000000000000000000" pitchFamily="2" charset="2"/>
              <a:buChar char="q"/>
            </a:pPr>
            <a:r>
              <a:rPr lang="en-US" sz="2800" b="1" dirty="0">
                <a:solidFill>
                  <a:prstClr val="black"/>
                </a:solidFill>
                <a:latin typeface="Calibri" panose="020F0502020204030204"/>
              </a:rPr>
              <a:t>Faulting </a:t>
            </a:r>
            <a:r>
              <a:rPr lang="en-US" sz="2800" dirty="0">
                <a:solidFill>
                  <a:prstClr val="black"/>
                </a:solidFill>
                <a:latin typeface="Calibri" panose="020F0502020204030204"/>
              </a:rPr>
              <a:t>of rock occur when tectonic force is large enough, these rocks will break rather than bend</a:t>
            </a:r>
            <a:r>
              <a:rPr lang="en-US" sz="2800" dirty="0" smtClean="0">
                <a:solidFill>
                  <a:prstClr val="black"/>
                </a:solidFill>
                <a:latin typeface="Calibri" panose="020F0502020204030204"/>
              </a:rPr>
              <a:t>.</a:t>
            </a:r>
            <a:r>
              <a:rPr lang="en-US" sz="2800" dirty="0">
                <a:solidFill>
                  <a:prstClr val="black"/>
                </a:solidFill>
                <a:latin typeface="Calibri" panose="020F0502020204030204"/>
              </a:rPr>
              <a:t/>
            </a:r>
            <a:br>
              <a:rPr lang="en-US" sz="2800" dirty="0">
                <a:solidFill>
                  <a:prstClr val="black"/>
                </a:solidFill>
                <a:latin typeface="Calibri" panose="020F0502020204030204"/>
              </a:rPr>
            </a:br>
            <a:r>
              <a:rPr lang="en-US" sz="2800" dirty="0" smtClean="0">
                <a:solidFill>
                  <a:prstClr val="black"/>
                </a:solidFill>
                <a:latin typeface="Calibri" panose="020F0502020204030204"/>
              </a:rPr>
              <a:t>When </a:t>
            </a:r>
            <a:r>
              <a:rPr lang="en-US" sz="2800" dirty="0">
                <a:solidFill>
                  <a:prstClr val="black"/>
                </a:solidFill>
                <a:latin typeface="Calibri" panose="020F0502020204030204"/>
              </a:rPr>
              <a:t>compressional forces cause faulting either one mass of rock is pushed up along a steep-angled fault relative to the other.</a:t>
            </a:r>
            <a:br>
              <a:rPr lang="en-US" sz="2800" dirty="0">
                <a:solidFill>
                  <a:prstClr val="black"/>
                </a:solidFill>
                <a:latin typeface="Calibri" panose="020F0502020204030204"/>
              </a:rPr>
            </a:br>
            <a:endParaRPr lang="en-US" dirty="0"/>
          </a:p>
        </p:txBody>
      </p:sp>
      <p:pic>
        <p:nvPicPr>
          <p:cNvPr id="8" name="Content Placeholder 7"/>
          <p:cNvPicPr>
            <a:picLocks noGrp="1" noChangeAspect="1"/>
          </p:cNvPicPr>
          <p:nvPr>
            <p:ph idx="1"/>
          </p:nvPr>
        </p:nvPicPr>
        <p:blipFill>
          <a:blip r:embed="rId2"/>
          <a:stretch>
            <a:fillRect/>
          </a:stretch>
        </p:blipFill>
        <p:spPr>
          <a:xfrm>
            <a:off x="1787857" y="1968255"/>
            <a:ext cx="6111994" cy="3286134"/>
          </a:xfrm>
          <a:prstGeom prst="rect">
            <a:avLst/>
          </a:prstGeom>
        </p:spPr>
      </p:pic>
    </p:spTree>
    <p:extLst>
      <p:ext uri="{BB962C8B-B14F-4D97-AF65-F5344CB8AC3E}">
        <p14:creationId xmlns:p14="http://schemas.microsoft.com/office/powerpoint/2010/main" val="4288938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35878"/>
          </a:xfrm>
        </p:spPr>
        <p:txBody>
          <a:bodyPr/>
          <a:lstStyle/>
          <a:p>
            <a:pPr marL="571500" indent="-571500">
              <a:buFont typeface="Wingdings" panose="05000000000000000000" pitchFamily="2" charset="2"/>
              <a:buChar char="q"/>
            </a:pPr>
            <a:r>
              <a:rPr lang="en-US" sz="3600" b="1" dirty="0" smtClean="0"/>
              <a:t>Tensional Tectonic Force</a:t>
            </a:r>
            <a:endParaRPr lang="en-US" sz="3600" b="1" dirty="0"/>
          </a:p>
        </p:txBody>
      </p:sp>
      <p:sp>
        <p:nvSpPr>
          <p:cNvPr id="3" name="Content Placeholder 2"/>
          <p:cNvSpPr>
            <a:spLocks noGrp="1"/>
          </p:cNvSpPr>
          <p:nvPr>
            <p:ph idx="1"/>
          </p:nvPr>
        </p:nvSpPr>
        <p:spPr>
          <a:xfrm>
            <a:off x="838200" y="1310185"/>
            <a:ext cx="10515600" cy="4866778"/>
          </a:xfrm>
        </p:spPr>
        <p:txBody>
          <a:bodyPr/>
          <a:lstStyle/>
          <a:p>
            <a:r>
              <a:rPr lang="en-US" dirty="0" smtClean="0"/>
              <a:t>Tensional tectonic pulls in opposite direction in a way that stretches and thins the impacted part of the crust.</a:t>
            </a:r>
          </a:p>
          <a:p>
            <a:r>
              <a:rPr lang="en-US" dirty="0" smtClean="0"/>
              <a:t>Tensional forces commonly cause the crust to be broken into discrete blocks called fault blocks.</a:t>
            </a:r>
          </a:p>
          <a:p>
            <a:r>
              <a:rPr lang="en-US" dirty="0" smtClean="0"/>
              <a:t>A fault block that moves relatively upward between two normal fault is called</a:t>
            </a:r>
            <a:r>
              <a:rPr lang="en-US" b="1" dirty="0" smtClean="0"/>
              <a:t> Horst</a:t>
            </a:r>
            <a:endParaRPr lang="en-US" dirty="0" smtClean="0"/>
          </a:p>
          <a:p>
            <a:r>
              <a:rPr lang="en-US" dirty="0" smtClean="0"/>
              <a:t>While block that slide downward between two normal fault is called </a:t>
            </a:r>
            <a:r>
              <a:rPr lang="en-US" b="1" dirty="0" smtClean="0"/>
              <a:t>Graben</a:t>
            </a:r>
          </a:p>
        </p:txBody>
      </p:sp>
    </p:spTree>
    <p:extLst>
      <p:ext uri="{BB962C8B-B14F-4D97-AF65-F5344CB8AC3E}">
        <p14:creationId xmlns:p14="http://schemas.microsoft.com/office/powerpoint/2010/main" val="24189072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TotalTime>
  <Words>1174</Words>
  <Application>Microsoft Office PowerPoint</Application>
  <PresentationFormat>Custom</PresentationFormat>
  <Paragraphs>118</Paragraphs>
  <Slides>43</Slides>
  <Notes>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PowerPoint Presentation</vt:lpstr>
      <vt:lpstr>Earthquake</vt:lpstr>
      <vt:lpstr>PowerPoint Presentation</vt:lpstr>
      <vt:lpstr>Definition</vt:lpstr>
      <vt:lpstr>PowerPoint Presentation</vt:lpstr>
      <vt:lpstr>Causes of Earthquakes</vt:lpstr>
      <vt:lpstr>Compressional tectonic Forces</vt:lpstr>
      <vt:lpstr>Faulting of rock occur when tectonic force is large enough, these rocks will break rather than bend. When compressional forces cause faulting either one mass of rock is pushed up along a steep-angled fault relative to the other. </vt:lpstr>
      <vt:lpstr>Tensional Tectonic Force</vt:lpstr>
      <vt:lpstr>PowerPoint Presentation</vt:lpstr>
      <vt:lpstr>Shearing Tectonic Forces</vt:lpstr>
      <vt:lpstr>PowerPoint Presentation</vt:lpstr>
      <vt:lpstr>Volcanic eruptions</vt:lpstr>
      <vt:lpstr>PowerPoint Presentation</vt:lpstr>
      <vt:lpstr>Manmade Causes</vt:lpstr>
      <vt:lpstr>PowerPoint Presentation</vt:lpstr>
      <vt:lpstr>Ground water Extraction </vt:lpstr>
      <vt:lpstr>Fracking And injection wells</vt:lpstr>
      <vt:lpstr>Skyscrapers  </vt:lpstr>
      <vt:lpstr>Effects Of Earthquakes</vt:lpstr>
      <vt:lpstr>Primary Effect</vt:lpstr>
      <vt:lpstr>PowerPoint Presentation</vt:lpstr>
      <vt:lpstr>Fire</vt:lpstr>
      <vt:lpstr>PowerPoint Presentation</vt:lpstr>
      <vt:lpstr>PowerPoint Presentation</vt:lpstr>
      <vt:lpstr>PowerPoint Presentation</vt:lpstr>
      <vt:lpstr>Seismic waves</vt:lpstr>
      <vt:lpstr>Types of Seismic Waves</vt:lpstr>
      <vt:lpstr>BODY WAVES</vt:lpstr>
      <vt:lpstr>P Waves Conti…</vt:lpstr>
      <vt:lpstr>PowerPoint Presentation</vt:lpstr>
      <vt:lpstr>S WAVES</vt:lpstr>
      <vt:lpstr>PowerPoint Presentation</vt:lpstr>
      <vt:lpstr>SURFACE WAVES</vt:lpstr>
      <vt:lpstr>LOVE WAVES</vt:lpstr>
      <vt:lpstr>PowerPoint Presentation</vt:lpstr>
      <vt:lpstr>RAYLEIGH WAVES</vt:lpstr>
      <vt:lpstr>PowerPoint Presentation</vt:lpstr>
      <vt:lpstr>Seismometer </vt:lpstr>
      <vt:lpstr>Richter scale </vt:lpstr>
      <vt:lpstr>PowerPoint Presentation</vt:lpstr>
      <vt:lpstr>The Modified Mercalli Intensity Scale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Sana</cp:lastModifiedBy>
  <cp:revision>44</cp:revision>
  <dcterms:created xsi:type="dcterms:W3CDTF">2019-01-08T18:30:54Z</dcterms:created>
  <dcterms:modified xsi:type="dcterms:W3CDTF">2019-01-22T05:39:59Z</dcterms:modified>
</cp:coreProperties>
</file>