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7" r:id="rId3"/>
    <p:sldId id="280" r:id="rId4"/>
    <p:sldId id="258" r:id="rId5"/>
    <p:sldId id="259" r:id="rId6"/>
    <p:sldId id="270" r:id="rId7"/>
    <p:sldId id="260" r:id="rId8"/>
    <p:sldId id="269" r:id="rId9"/>
    <p:sldId id="262" r:id="rId10"/>
    <p:sldId id="271" r:id="rId11"/>
    <p:sldId id="263" r:id="rId12"/>
    <p:sldId id="264" r:id="rId13"/>
    <p:sldId id="272" r:id="rId14"/>
    <p:sldId id="265" r:id="rId15"/>
    <p:sldId id="274" r:id="rId16"/>
    <p:sldId id="266" r:id="rId17"/>
    <p:sldId id="273" r:id="rId18"/>
    <p:sldId id="275" r:id="rId19"/>
    <p:sldId id="276" r:id="rId20"/>
    <p:sldId id="267" r:id="rId21"/>
    <p:sldId id="281" r:id="rId22"/>
    <p:sldId id="283" r:id="rId23"/>
    <p:sldId id="282" r:id="rId24"/>
    <p:sldId id="277" r:id="rId25"/>
    <p:sldId id="268" r:id="rId26"/>
    <p:sldId id="284" r:id="rId27"/>
    <p:sldId id="285" r:id="rId28"/>
    <p:sldId id="286" r:id="rId29"/>
    <p:sldId id="287" r:id="rId30"/>
    <p:sldId id="288" r:id="rId31"/>
    <p:sldId id="289" r:id="rId32"/>
    <p:sldId id="278" r:id="rId33"/>
    <p:sldId id="27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hida malik" initials="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276" y="-8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10387963" y="5038579"/>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720726" y="776289"/>
            <a:ext cx="10750549"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720726" y="2250280"/>
            <a:ext cx="10750549"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828800" y="6012657"/>
            <a:ext cx="7721600" cy="365125"/>
          </a:xfrm>
        </p:spPr>
        <p:txBody>
          <a:bodyPr tIns="0" bIns="0" anchor="t"/>
          <a:lstStyle>
            <a:lvl1pPr algn="r">
              <a:defRPr sz="1000"/>
            </a:lvl1pPr>
          </a:lstStyle>
          <a:p>
            <a:fld id="{AF5B9CBE-AA6F-49AC-BDA0-69AAD1A1A3AC}" type="datetimeFigureOut">
              <a:rPr lang="en-US" smtClean="0"/>
              <a:pPr/>
              <a:t>1/20/2019</a:t>
            </a:fld>
            <a:endParaRPr lang="en-US" dirty="0"/>
          </a:p>
        </p:txBody>
      </p:sp>
      <p:sp>
        <p:nvSpPr>
          <p:cNvPr id="17" name="Footer Placeholder 16"/>
          <p:cNvSpPr>
            <a:spLocks noGrp="1"/>
          </p:cNvSpPr>
          <p:nvPr>
            <p:ph type="ftr" sz="quarter" idx="11"/>
          </p:nvPr>
        </p:nvSpPr>
        <p:spPr>
          <a:xfrm>
            <a:off x="1828800" y="5650705"/>
            <a:ext cx="77216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11189663" y="5752308"/>
            <a:ext cx="670560" cy="365125"/>
          </a:xfrm>
        </p:spPr>
        <p:txBody>
          <a:bodyPr anchor="ctr"/>
          <a:lstStyle>
            <a:lvl1pPr algn="ctr">
              <a:defRPr sz="1300">
                <a:solidFill>
                  <a:srgbClr val="FFFFFF"/>
                </a:solidFill>
              </a:defRPr>
            </a:lvl1pPr>
          </a:lstStyle>
          <a:p>
            <a:fld id="{72BADE3B-9672-4490-BDE4-95816C0B824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5B9CBE-AA6F-49AC-BDA0-69AAD1A1A3AC}" type="datetimeFigureOut">
              <a:rPr lang="en-US" smtClean="0"/>
              <a:pPr/>
              <a:t>1/20/2019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BADE3B-9672-4490-BDE4-95816C0B824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381000"/>
            <a:ext cx="2540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381000"/>
            <a:ext cx="83312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5B9CBE-AA6F-49AC-BDA0-69AAD1A1A3AC}" type="datetimeFigureOut">
              <a:rPr lang="en-US" smtClean="0"/>
              <a:pPr/>
              <a:t>1/20/2019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BADE3B-9672-4490-BDE4-95816C0B824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67494"/>
            <a:ext cx="109728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609600" y="1882808"/>
            <a:ext cx="10972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388608" y="6480048"/>
            <a:ext cx="2844800" cy="301752"/>
          </a:xfrm>
        </p:spPr>
        <p:txBody>
          <a:bodyPr/>
          <a:lstStyle/>
          <a:p>
            <a:fld id="{AF5B9CBE-AA6F-49AC-BDA0-69AAD1A1A3AC}" type="datetimeFigureOut">
              <a:rPr lang="en-US" smtClean="0"/>
              <a:pPr/>
              <a:t>1/20/2019</a:t>
            </a:fld>
            <a:endParaRPr lang="en-US" dirty="0"/>
          </a:p>
        </p:txBody>
      </p:sp>
      <p:sp>
        <p:nvSpPr>
          <p:cNvPr id="5" name="Footer Placeholder 4"/>
          <p:cNvSpPr>
            <a:spLocks noGrp="1"/>
          </p:cNvSpPr>
          <p:nvPr>
            <p:ph type="ftr" sz="quarter" idx="11"/>
          </p:nvPr>
        </p:nvSpPr>
        <p:spPr>
          <a:xfrm>
            <a:off x="609600" y="6480970"/>
            <a:ext cx="5680075" cy="300831"/>
          </a:xfrm>
        </p:spPr>
        <p:txBody>
          <a:bodyPr/>
          <a:lstStyle/>
          <a:p>
            <a:endParaRPr lang="en-US" dirty="0"/>
          </a:p>
        </p:txBody>
      </p:sp>
      <p:sp>
        <p:nvSpPr>
          <p:cNvPr id="6" name="Slide Number Placeholder 5"/>
          <p:cNvSpPr>
            <a:spLocks noGrp="1"/>
          </p:cNvSpPr>
          <p:nvPr>
            <p:ph type="sldNum" sz="quarter" idx="12"/>
          </p:nvPr>
        </p:nvSpPr>
        <p:spPr/>
        <p:txBody>
          <a:bodyPr/>
          <a:lstStyle/>
          <a:p>
            <a:fld id="{72BADE3B-9672-4490-BDE4-95816C0B824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9379" y="7035"/>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10387963" y="93786"/>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9274176" y="6477000"/>
            <a:ext cx="2844800" cy="304800"/>
          </a:xfrm>
        </p:spPr>
        <p:txBody>
          <a:bodyPr/>
          <a:lstStyle/>
          <a:p>
            <a:fld id="{AF5B9CBE-AA6F-49AC-BDA0-69AAD1A1A3AC}" type="datetimeFigureOut">
              <a:rPr lang="en-US" smtClean="0"/>
              <a:pPr/>
              <a:t>1/20/2019</a:t>
            </a:fld>
            <a:endParaRPr lang="en-US" dirty="0"/>
          </a:p>
        </p:txBody>
      </p:sp>
      <p:sp>
        <p:nvSpPr>
          <p:cNvPr id="5" name="Footer Placeholder 4"/>
          <p:cNvSpPr>
            <a:spLocks noGrp="1"/>
          </p:cNvSpPr>
          <p:nvPr>
            <p:ph type="ftr" sz="quarter" idx="11"/>
          </p:nvPr>
        </p:nvSpPr>
        <p:spPr>
          <a:xfrm>
            <a:off x="3492501" y="6480970"/>
            <a:ext cx="5680075" cy="300831"/>
          </a:xfrm>
        </p:spPr>
        <p:txBody>
          <a:bodyPr/>
          <a:lstStyle/>
          <a:p>
            <a:endParaRPr lang="en-US" dirty="0"/>
          </a:p>
        </p:txBody>
      </p:sp>
      <p:sp>
        <p:nvSpPr>
          <p:cNvPr id="6" name="Slide Number Placeholder 5"/>
          <p:cNvSpPr>
            <a:spLocks noGrp="1"/>
          </p:cNvSpPr>
          <p:nvPr>
            <p:ph type="sldNum" sz="quarter" idx="12"/>
          </p:nvPr>
        </p:nvSpPr>
        <p:spPr>
          <a:xfrm>
            <a:off x="11268075" y="809625"/>
            <a:ext cx="670560" cy="300831"/>
          </a:xfrm>
        </p:spPr>
        <p:txBody>
          <a:bodyPr/>
          <a:lstStyle/>
          <a:p>
            <a:fld id="{72BADE3B-9672-4490-BDE4-95816C0B824F}" type="slidenum">
              <a:rPr lang="en-US" smtClean="0"/>
              <a:pPr/>
              <a:t>‹#›</a:t>
            </a:fld>
            <a:endParaRPr lang="en-US" dirty="0"/>
          </a:p>
        </p:txBody>
      </p:sp>
      <p:cxnSp>
        <p:nvCxnSpPr>
          <p:cNvPr id="11" name="Straight Connector 10"/>
          <p:cNvCxnSpPr/>
          <p:nvPr/>
        </p:nvCxnSpPr>
        <p:spPr>
          <a:xfrm rot="10800000">
            <a:off x="8625059" y="9381"/>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508000" y="271465"/>
            <a:ext cx="9652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08000" y="1633536"/>
            <a:ext cx="51816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388608" y="6480969"/>
            <a:ext cx="2844800" cy="301752"/>
          </a:xfrm>
        </p:spPr>
        <p:txBody>
          <a:bodyPr/>
          <a:lstStyle/>
          <a:p>
            <a:fld id="{AF5B9CBE-AA6F-49AC-BDA0-69AAD1A1A3AC}" type="datetimeFigureOut">
              <a:rPr lang="en-US" smtClean="0"/>
              <a:pPr/>
              <a:t>1/20/2019</a:t>
            </a:fld>
            <a:endParaRPr lang="en-US" dirty="0"/>
          </a:p>
        </p:txBody>
      </p:sp>
      <p:sp>
        <p:nvSpPr>
          <p:cNvPr id="6" name="Footer Placeholder 5"/>
          <p:cNvSpPr>
            <a:spLocks noGrp="1"/>
          </p:cNvSpPr>
          <p:nvPr>
            <p:ph type="ftr" sz="quarter" idx="11"/>
          </p:nvPr>
        </p:nvSpPr>
        <p:spPr>
          <a:xfrm>
            <a:off x="609600" y="6480969"/>
            <a:ext cx="5680075" cy="301752"/>
          </a:xfrm>
        </p:spPr>
        <p:txBody>
          <a:bodyPr/>
          <a:lstStyle/>
          <a:p>
            <a:endParaRPr lang="en-US" dirty="0"/>
          </a:p>
        </p:txBody>
      </p:sp>
      <p:sp>
        <p:nvSpPr>
          <p:cNvPr id="7" name="Slide Number Placeholder 6"/>
          <p:cNvSpPr>
            <a:spLocks noGrp="1"/>
          </p:cNvSpPr>
          <p:nvPr>
            <p:ph type="sldNum" sz="quarter" idx="12"/>
          </p:nvPr>
        </p:nvSpPr>
        <p:spPr>
          <a:xfrm>
            <a:off x="10119360" y="6480969"/>
            <a:ext cx="670560" cy="301752"/>
          </a:xfrm>
        </p:spPr>
        <p:txBody>
          <a:bodyPr/>
          <a:lstStyle/>
          <a:p>
            <a:fld id="{72BADE3B-9672-4490-BDE4-95816C0B824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30931" y="290732"/>
            <a:ext cx="14224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820008" y="290732"/>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820008" y="3427124"/>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696307" y="290732"/>
            <a:ext cx="9144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696307" y="3427124"/>
            <a:ext cx="9144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6388608" y="6480969"/>
            <a:ext cx="2840736" cy="301752"/>
          </a:xfrm>
        </p:spPr>
        <p:txBody>
          <a:bodyPr/>
          <a:lstStyle/>
          <a:p>
            <a:fld id="{AF5B9CBE-AA6F-49AC-BDA0-69AAD1A1A3AC}" type="datetimeFigureOut">
              <a:rPr lang="en-US" smtClean="0"/>
              <a:pPr/>
              <a:t>1/20/2019</a:t>
            </a:fld>
            <a:endParaRPr lang="en-US" dirty="0"/>
          </a:p>
        </p:txBody>
      </p:sp>
      <p:sp>
        <p:nvSpPr>
          <p:cNvPr id="8" name="Footer Placeholder 7"/>
          <p:cNvSpPr>
            <a:spLocks noGrp="1"/>
          </p:cNvSpPr>
          <p:nvPr>
            <p:ph type="ftr" sz="quarter" idx="11"/>
          </p:nvPr>
        </p:nvSpPr>
        <p:spPr>
          <a:xfrm>
            <a:off x="609600" y="6480969"/>
            <a:ext cx="5681472" cy="301752"/>
          </a:xfrm>
        </p:spPr>
        <p:txBody>
          <a:bodyPr/>
          <a:lstStyle/>
          <a:p>
            <a:endParaRPr lang="en-US" dirty="0"/>
          </a:p>
        </p:txBody>
      </p:sp>
      <p:sp>
        <p:nvSpPr>
          <p:cNvPr id="9" name="Slide Number Placeholder 8"/>
          <p:cNvSpPr>
            <a:spLocks noGrp="1"/>
          </p:cNvSpPr>
          <p:nvPr>
            <p:ph type="sldNum" sz="quarter" idx="12"/>
          </p:nvPr>
        </p:nvSpPr>
        <p:spPr>
          <a:xfrm>
            <a:off x="10119360" y="6483096"/>
            <a:ext cx="670560" cy="301752"/>
          </a:xfrm>
        </p:spPr>
        <p:txBody>
          <a:bodyPr/>
          <a:lstStyle>
            <a:lvl1pPr algn="ctr">
              <a:defRPr/>
            </a:lvl1pPr>
          </a:lstStyle>
          <a:p>
            <a:fld id="{72BADE3B-9672-4490-BDE4-95816C0B824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F5B9CBE-AA6F-49AC-BDA0-69AAD1A1A3AC}" type="datetimeFigureOut">
              <a:rPr lang="en-US" smtClean="0"/>
              <a:pPr/>
              <a:t>1/20/2019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2BADE3B-9672-4490-BDE4-95816C0B824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88608" y="6480969"/>
            <a:ext cx="2844800" cy="301752"/>
          </a:xfrm>
        </p:spPr>
        <p:txBody>
          <a:bodyPr/>
          <a:lstStyle/>
          <a:p>
            <a:fld id="{AF5B9CBE-AA6F-49AC-BDA0-69AAD1A1A3AC}" type="datetimeFigureOut">
              <a:rPr lang="en-US" smtClean="0"/>
              <a:pPr/>
              <a:t>1/20/2019</a:t>
            </a:fld>
            <a:endParaRPr lang="en-US" dirty="0"/>
          </a:p>
        </p:txBody>
      </p:sp>
      <p:sp>
        <p:nvSpPr>
          <p:cNvPr id="3" name="Footer Placeholder 2"/>
          <p:cNvSpPr>
            <a:spLocks noGrp="1"/>
          </p:cNvSpPr>
          <p:nvPr>
            <p:ph type="ftr" sz="quarter" idx="11"/>
          </p:nvPr>
        </p:nvSpPr>
        <p:spPr>
          <a:xfrm>
            <a:off x="609600" y="6481891"/>
            <a:ext cx="5680075" cy="300831"/>
          </a:xfrm>
        </p:spPr>
        <p:txBody>
          <a:bodyPr/>
          <a:lstStyle/>
          <a:p>
            <a:endParaRPr lang="en-US" dirty="0"/>
          </a:p>
        </p:txBody>
      </p:sp>
      <p:sp>
        <p:nvSpPr>
          <p:cNvPr id="4" name="Slide Number Placeholder 3"/>
          <p:cNvSpPr>
            <a:spLocks noGrp="1"/>
          </p:cNvSpPr>
          <p:nvPr>
            <p:ph type="sldNum" sz="quarter" idx="12"/>
          </p:nvPr>
        </p:nvSpPr>
        <p:spPr>
          <a:xfrm>
            <a:off x="10119360" y="6480969"/>
            <a:ext cx="670560" cy="301752"/>
          </a:xfrm>
        </p:spPr>
        <p:txBody>
          <a:bodyPr/>
          <a:lstStyle/>
          <a:p>
            <a:fld id="{72BADE3B-9672-4490-BDE4-95816C0B824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92608" y="367664"/>
            <a:ext cx="12192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514475" y="367664"/>
            <a:ext cx="32512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868333" y="320040"/>
            <a:ext cx="7034784"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371968" y="6556248"/>
            <a:ext cx="2844800" cy="301752"/>
          </a:xfrm>
        </p:spPr>
        <p:txBody>
          <a:bodyPr/>
          <a:lstStyle>
            <a:lvl1pPr>
              <a:defRPr sz="900"/>
            </a:lvl1pPr>
          </a:lstStyle>
          <a:p>
            <a:fld id="{AF5B9CBE-AA6F-49AC-BDA0-69AAD1A1A3AC}" type="datetimeFigureOut">
              <a:rPr lang="en-US" smtClean="0"/>
              <a:pPr/>
              <a:t>1/20/2019</a:t>
            </a:fld>
            <a:endParaRPr lang="en-US" dirty="0"/>
          </a:p>
        </p:txBody>
      </p:sp>
      <p:sp>
        <p:nvSpPr>
          <p:cNvPr id="6" name="Footer Placeholder 5"/>
          <p:cNvSpPr>
            <a:spLocks noGrp="1"/>
          </p:cNvSpPr>
          <p:nvPr>
            <p:ph type="ftr" sz="quarter" idx="11"/>
          </p:nvPr>
        </p:nvSpPr>
        <p:spPr>
          <a:xfrm>
            <a:off x="1514475" y="6556248"/>
            <a:ext cx="6857493"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11214101" y="6556248"/>
            <a:ext cx="670560" cy="301752"/>
          </a:xfrm>
        </p:spPr>
        <p:txBody>
          <a:bodyPr/>
          <a:lstStyle>
            <a:lvl1pPr>
              <a:defRPr sz="900"/>
            </a:lvl1pPr>
          </a:lstStyle>
          <a:p>
            <a:fld id="{72BADE3B-9672-4490-BDE4-95816C0B824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92608" y="150896"/>
            <a:ext cx="12192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517649" y="373966"/>
            <a:ext cx="9777984"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524000" y="5867400"/>
            <a:ext cx="9777984"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8144256" y="6556248"/>
            <a:ext cx="2804160" cy="301752"/>
          </a:xfrm>
        </p:spPr>
        <p:txBody>
          <a:bodyPr/>
          <a:lstStyle>
            <a:lvl1pPr>
              <a:defRPr sz="900"/>
            </a:lvl1pPr>
          </a:lstStyle>
          <a:p>
            <a:fld id="{AF5B9CBE-AA6F-49AC-BDA0-69AAD1A1A3AC}" type="datetimeFigureOut">
              <a:rPr lang="en-US" smtClean="0"/>
              <a:pPr/>
              <a:t>1/20/2019</a:t>
            </a:fld>
            <a:endParaRPr lang="en-US" dirty="0"/>
          </a:p>
        </p:txBody>
      </p:sp>
      <p:sp>
        <p:nvSpPr>
          <p:cNvPr id="6" name="Footer Placeholder 5"/>
          <p:cNvSpPr>
            <a:spLocks noGrp="1"/>
          </p:cNvSpPr>
          <p:nvPr>
            <p:ph type="ftr" sz="quarter" idx="11"/>
          </p:nvPr>
        </p:nvSpPr>
        <p:spPr>
          <a:xfrm>
            <a:off x="1560576" y="6557169"/>
            <a:ext cx="6597429"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10956256" y="6556248"/>
            <a:ext cx="487680" cy="301752"/>
          </a:xfrm>
        </p:spPr>
        <p:txBody>
          <a:bodyPr/>
          <a:lstStyle>
            <a:lvl1pPr algn="ctr">
              <a:defRPr sz="900"/>
            </a:lvl1pPr>
          </a:lstStyle>
          <a:p>
            <a:fld id="{72BADE3B-9672-4490-BDE4-95816C0B824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9379" y="14069"/>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8625059" y="4948410"/>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609600" y="267494"/>
            <a:ext cx="109728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882808"/>
            <a:ext cx="109728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388608" y="6480969"/>
            <a:ext cx="2844800" cy="301752"/>
          </a:xfrm>
          <a:prstGeom prst="rect">
            <a:avLst/>
          </a:prstGeom>
        </p:spPr>
        <p:txBody>
          <a:bodyPr vert="horz" anchor="b"/>
          <a:lstStyle>
            <a:lvl1pPr algn="l" eaLnBrk="1" latinLnBrk="0" hangingPunct="1">
              <a:defRPr kumimoji="0" sz="1000" b="0">
                <a:solidFill>
                  <a:schemeClr val="tx1"/>
                </a:solidFill>
              </a:defRPr>
            </a:lvl1pPr>
          </a:lstStyle>
          <a:p>
            <a:fld id="{AF5B9CBE-AA6F-49AC-BDA0-69AAD1A1A3AC}" type="datetimeFigureOut">
              <a:rPr lang="en-US" smtClean="0"/>
              <a:pPr/>
              <a:t>1/20/2019</a:t>
            </a:fld>
            <a:endParaRPr lang="en-US" dirty="0"/>
          </a:p>
        </p:txBody>
      </p:sp>
      <p:sp>
        <p:nvSpPr>
          <p:cNvPr id="3" name="Footer Placeholder 2"/>
          <p:cNvSpPr>
            <a:spLocks noGrp="1"/>
          </p:cNvSpPr>
          <p:nvPr>
            <p:ph type="ftr" sz="quarter" idx="3"/>
          </p:nvPr>
        </p:nvSpPr>
        <p:spPr>
          <a:xfrm>
            <a:off x="609600" y="6481891"/>
            <a:ext cx="5680075"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10119360" y="6480969"/>
            <a:ext cx="670560" cy="301752"/>
          </a:xfrm>
          <a:prstGeom prst="rect">
            <a:avLst/>
          </a:prstGeom>
        </p:spPr>
        <p:txBody>
          <a:bodyPr vert="horz" anchor="b"/>
          <a:lstStyle>
            <a:lvl1pPr algn="ctr" eaLnBrk="1" latinLnBrk="0" hangingPunct="1">
              <a:defRPr kumimoji="0" sz="1200">
                <a:solidFill>
                  <a:schemeClr val="tx1"/>
                </a:solidFill>
              </a:defRPr>
            </a:lvl1pPr>
          </a:lstStyle>
          <a:p>
            <a:fld id="{72BADE3B-9672-4490-BDE4-95816C0B824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t>Topic</a:t>
            </a:r>
            <a:endParaRPr lang="en-US" dirty="0"/>
          </a:p>
        </p:txBody>
      </p:sp>
      <p:sp>
        <p:nvSpPr>
          <p:cNvPr id="3" name="Subtitle 2"/>
          <p:cNvSpPr>
            <a:spLocks noGrp="1"/>
          </p:cNvSpPr>
          <p:nvPr>
            <p:ph type="subTitle" idx="1"/>
          </p:nvPr>
        </p:nvSpPr>
        <p:spPr/>
        <p:txBody>
          <a:bodyPr>
            <a:normAutofit/>
          </a:bodyPr>
          <a:lstStyle/>
          <a:p>
            <a:r>
              <a:rPr lang="en-US" sz="7200" dirty="0" smtClean="0"/>
              <a:t>Glacier :</a:t>
            </a:r>
            <a:endParaRPr lang="en-US" sz="7200" dirty="0"/>
          </a:p>
        </p:txBody>
      </p:sp>
    </p:spTree>
    <p:extLst>
      <p:ext uri="{BB962C8B-B14F-4D97-AF65-F5344CB8AC3E}">
        <p14:creationId xmlns:p14="http://schemas.microsoft.com/office/powerpoint/2010/main" xmlns="" val="2142340446"/>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Cirque glacier:</a:t>
            </a:r>
            <a:endParaRPr lang="en-US" dirty="0"/>
          </a:p>
        </p:txBody>
      </p:sp>
      <p:pic>
        <p:nvPicPr>
          <p:cNvPr id="3074" name="Picture 2" descr="C:\Users\user\Desktop\d9bf285bfcd9f1e5aaba875eec4fc6e8.jpg"/>
          <p:cNvPicPr>
            <a:picLocks noGrp="1" noChangeAspect="1" noChangeArrowheads="1"/>
          </p:cNvPicPr>
          <p:nvPr>
            <p:ph idx="1"/>
          </p:nvPr>
        </p:nvPicPr>
        <p:blipFill>
          <a:blip r:embed="rId2" cstate="print"/>
          <a:stretch>
            <a:fillRect/>
          </a:stretch>
        </p:blipFill>
        <p:spPr bwMode="auto">
          <a:xfrm>
            <a:off x="2194560" y="1882775"/>
            <a:ext cx="7765366" cy="4572000"/>
          </a:xfrm>
          <a:prstGeom prst="rect">
            <a:avLst/>
          </a:prstGeom>
          <a:noFill/>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Alpine glaciers characteristic:</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The world’s high mountain regions including:</a:t>
            </a:r>
          </a:p>
          <a:p>
            <a:r>
              <a:rPr lang="en-US" dirty="0" smtClean="0"/>
              <a:t>Himalayas:</a:t>
            </a:r>
          </a:p>
          <a:p>
            <a:r>
              <a:rPr lang="en-US" dirty="0" smtClean="0"/>
              <a:t>Sierra Nevada:</a:t>
            </a:r>
          </a:p>
          <a:p>
            <a:r>
              <a:rPr lang="en-US" dirty="0" smtClean="0"/>
              <a:t>Rockies:</a:t>
            </a:r>
          </a:p>
          <a:p>
            <a:r>
              <a:rPr lang="en-US" dirty="0" smtClean="0"/>
              <a:t>Andes:</a:t>
            </a:r>
          </a:p>
          <a:p>
            <a:r>
              <a:rPr lang="en-US" dirty="0" smtClean="0"/>
              <a:t>Alps:</a:t>
            </a:r>
          </a:p>
          <a:p>
            <a:pPr marL="0" indent="0">
              <a:buNone/>
            </a:pPr>
            <a:r>
              <a:rPr lang="en-US" dirty="0" smtClean="0"/>
              <a:t>The largest alpine glaciers currently in existence are located in Alaska and Himalayas, where some reach lengths of more than 100 km (62mi).</a:t>
            </a:r>
            <a:endParaRPr lang="en-US" dirty="0"/>
          </a:p>
        </p:txBody>
      </p:sp>
    </p:spTree>
    <p:extLst>
      <p:ext uri="{BB962C8B-B14F-4D97-AF65-F5344CB8AC3E}">
        <p14:creationId xmlns:p14="http://schemas.microsoft.com/office/powerpoint/2010/main" xmlns="" val="4127269603"/>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Continental glaciers:</a:t>
            </a:r>
            <a:endParaRPr lang="en-US" dirty="0"/>
          </a:p>
        </p:txBody>
      </p:sp>
      <p:sp>
        <p:nvSpPr>
          <p:cNvPr id="3" name="Content Placeholder 2"/>
          <p:cNvSpPr>
            <a:spLocks noGrp="1"/>
          </p:cNvSpPr>
          <p:nvPr>
            <p:ph idx="1"/>
          </p:nvPr>
        </p:nvSpPr>
        <p:spPr/>
        <p:txBody>
          <a:bodyPr/>
          <a:lstStyle/>
          <a:p>
            <a:r>
              <a:rPr lang="en-US" dirty="0" smtClean="0"/>
              <a:t>The second category of glacier, continental glaciers are much larger and thicker than the alpine types, A continental glacier covers most of a continent or a large island. Continental glaciers can be hundreds of square kilometers long and wide.  Continental glaciers aren't restricted of any movement, so the glacier can move in all directions.  they are  covering as much as 30% of Earth land area. Continental glaciers are subdivided by size.</a:t>
            </a:r>
            <a:endParaRPr lang="en-US" dirty="0"/>
          </a:p>
        </p:txBody>
      </p:sp>
    </p:spTree>
    <p:extLst>
      <p:ext uri="{BB962C8B-B14F-4D97-AF65-F5344CB8AC3E}">
        <p14:creationId xmlns:p14="http://schemas.microsoft.com/office/powerpoint/2010/main" xmlns="" val="1200927377"/>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Continental glacier:</a:t>
            </a:r>
            <a:endParaRPr lang="en-US" dirty="0"/>
          </a:p>
        </p:txBody>
      </p:sp>
      <p:pic>
        <p:nvPicPr>
          <p:cNvPr id="4098" name="Picture 2" descr="C:\Users\user\Desktop\images (8).jpg"/>
          <p:cNvPicPr>
            <a:picLocks noGrp="1" noChangeAspect="1" noChangeArrowheads="1"/>
          </p:cNvPicPr>
          <p:nvPr>
            <p:ph idx="1"/>
          </p:nvPr>
        </p:nvPicPr>
        <p:blipFill>
          <a:blip r:embed="rId2" cstate="print"/>
          <a:stretch>
            <a:fillRect/>
          </a:stretch>
        </p:blipFill>
        <p:spPr bwMode="auto">
          <a:xfrm>
            <a:off x="1195754" y="1716259"/>
            <a:ext cx="9833317" cy="4557932"/>
          </a:xfrm>
          <a:prstGeom prst="rect">
            <a:avLst/>
          </a:prstGeom>
          <a:noFill/>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Ice sheet:</a:t>
            </a:r>
            <a:endParaRPr lang="en-US" dirty="0"/>
          </a:p>
        </p:txBody>
      </p:sp>
      <p:sp>
        <p:nvSpPr>
          <p:cNvPr id="3" name="Content Placeholder 2"/>
          <p:cNvSpPr>
            <a:spLocks noGrp="1"/>
          </p:cNvSpPr>
          <p:nvPr>
            <p:ph idx="1"/>
          </p:nvPr>
        </p:nvSpPr>
        <p:spPr/>
        <p:txBody>
          <a:bodyPr/>
          <a:lstStyle/>
          <a:p>
            <a:pPr marL="0" indent="0">
              <a:buNone/>
            </a:pPr>
            <a:r>
              <a:rPr lang="en-US" dirty="0" smtClean="0"/>
              <a:t>Erath’s two massive polar ice sheets the largest type of glacier bury Greenland and Antarctica to a maximum depth of at least 3 km (2mi).</a:t>
            </a:r>
            <a:endParaRPr lang="en-US" dirty="0"/>
          </a:p>
        </p:txBody>
      </p:sp>
    </p:spTree>
    <p:extLst>
      <p:ext uri="{BB962C8B-B14F-4D97-AF65-F5344CB8AC3E}">
        <p14:creationId xmlns:p14="http://schemas.microsoft.com/office/powerpoint/2010/main" xmlns="" val="2766466321"/>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user\Desktop\images (7).jpg"/>
          <p:cNvPicPr>
            <a:picLocks noGrp="1" noChangeAspect="1" noChangeArrowheads="1"/>
          </p:cNvPicPr>
          <p:nvPr>
            <p:ph idx="1"/>
          </p:nvPr>
        </p:nvPicPr>
        <p:blipFill>
          <a:blip r:embed="rId2" cstate="print"/>
          <a:stretch>
            <a:fillRect/>
          </a:stretch>
        </p:blipFill>
        <p:spPr bwMode="auto">
          <a:xfrm>
            <a:off x="1083212" y="844060"/>
            <a:ext cx="10142805" cy="5444198"/>
          </a:xfrm>
          <a:prstGeom prst="rect">
            <a:avLst/>
          </a:prstGeom>
          <a:noFill/>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Ice caps:</a:t>
            </a:r>
            <a:endParaRPr lang="en-US" dirty="0"/>
          </a:p>
        </p:txBody>
      </p:sp>
      <p:sp>
        <p:nvSpPr>
          <p:cNvPr id="3" name="Content Placeholder 2"/>
          <p:cNvSpPr>
            <a:spLocks noGrp="1"/>
          </p:cNvSpPr>
          <p:nvPr>
            <p:ph idx="1"/>
          </p:nvPr>
        </p:nvSpPr>
        <p:spPr/>
        <p:txBody>
          <a:bodyPr/>
          <a:lstStyle/>
          <a:p>
            <a:pPr marL="0" indent="0">
              <a:buNone/>
            </a:pPr>
            <a:r>
              <a:rPr lang="en-US" dirty="0" smtClean="0"/>
              <a:t>Ice masses similar to ice sheet but smaller than 50,000 square km (19,000 sq mi) in extent are ice caps, which are present on Iceland and some Arctic island.</a:t>
            </a:r>
            <a:endParaRPr lang="en-US" dirty="0"/>
          </a:p>
        </p:txBody>
      </p:sp>
    </p:spTree>
    <p:extLst>
      <p:ext uri="{BB962C8B-B14F-4D97-AF65-F5344CB8AC3E}">
        <p14:creationId xmlns:p14="http://schemas.microsoft.com/office/powerpoint/2010/main" xmlns="" val="3419859443"/>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images (9).jpg"/>
          <p:cNvPicPr>
            <a:picLocks noGrp="1" noChangeAspect="1" noChangeArrowheads="1"/>
          </p:cNvPicPr>
          <p:nvPr>
            <p:ph idx="1"/>
          </p:nvPr>
        </p:nvPicPr>
        <p:blipFill>
          <a:blip r:embed="rId2" cstate="print"/>
          <a:stretch>
            <a:fillRect/>
          </a:stretch>
        </p:blipFill>
        <p:spPr bwMode="auto">
          <a:xfrm>
            <a:off x="1434905" y="1097281"/>
            <a:ext cx="9228406" cy="5120640"/>
          </a:xfrm>
          <a:prstGeom prst="rect">
            <a:avLst/>
          </a:prstGeo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Glacier Move:</a:t>
            </a:r>
            <a:endParaRPr lang="en-US" dirty="0"/>
          </a:p>
        </p:txBody>
      </p:sp>
      <p:sp>
        <p:nvSpPr>
          <p:cNvPr id="3" name="Content Placeholder 2"/>
          <p:cNvSpPr>
            <a:spLocks noGrp="1"/>
          </p:cNvSpPr>
          <p:nvPr>
            <p:ph idx="1"/>
          </p:nvPr>
        </p:nvSpPr>
        <p:spPr/>
        <p:txBody>
          <a:bodyPr/>
          <a:lstStyle/>
          <a:p>
            <a:pPr>
              <a:buNone/>
            </a:pPr>
            <a:r>
              <a:rPr lang="en-US" dirty="0" smtClean="0"/>
              <a:t>Glaciers can only form in a place where more snow falls than melts. As snow starts to build up glaciers get taller and taller. Once the glacier reaches 30 to 40 meters tall gravity starts to pull the glacier downhill. A glacier can be pulled up to a few centimeters to a few meters per day. Sometimes a glacier starts to slide. When a glacier slides it is called surging. After a year of slipping and sliding a glacier can reach up to 6 kilometers. </a:t>
            </a: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8348474_orig.jpg"/>
          <p:cNvPicPr>
            <a:picLocks noGrp="1" noChangeAspect="1" noChangeArrowheads="1"/>
          </p:cNvPicPr>
          <p:nvPr>
            <p:ph idx="1"/>
          </p:nvPr>
        </p:nvPicPr>
        <p:blipFill>
          <a:blip r:embed="rId2" cstate="print"/>
          <a:stretch>
            <a:fillRect/>
          </a:stretch>
        </p:blipFill>
        <p:spPr bwMode="auto">
          <a:xfrm>
            <a:off x="844061" y="759656"/>
            <a:ext cx="10536701" cy="5106572"/>
          </a:xfrm>
          <a:prstGeom prst="rect">
            <a:avLst/>
          </a:prstGeo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Definition:</a:t>
            </a:r>
            <a:endParaRPr lang="en-US" sz="6000" dirty="0"/>
          </a:p>
        </p:txBody>
      </p:sp>
      <p:sp>
        <p:nvSpPr>
          <p:cNvPr id="7" name="Content Placeholder 6"/>
          <p:cNvSpPr>
            <a:spLocks noGrp="1"/>
          </p:cNvSpPr>
          <p:nvPr>
            <p:ph idx="1"/>
          </p:nvPr>
        </p:nvSpPr>
        <p:spPr/>
        <p:txBody>
          <a:bodyPr/>
          <a:lstStyle/>
          <a:p>
            <a:pPr>
              <a:buNone/>
            </a:pPr>
            <a:r>
              <a:rPr lang="en-US" dirty="0" smtClean="0"/>
              <a:t>A glacier is a large mass of ice that moves across the land very slowly.</a:t>
            </a:r>
            <a:endParaRPr lang="en-US" dirty="0"/>
          </a:p>
        </p:txBody>
      </p:sp>
    </p:spTree>
    <p:extLst>
      <p:ext uri="{BB962C8B-B14F-4D97-AF65-F5344CB8AC3E}">
        <p14:creationId xmlns:p14="http://schemas.microsoft.com/office/powerpoint/2010/main" xmlns="" val="1937996390"/>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Glacier Erosion:</a:t>
            </a:r>
            <a:endParaRPr lang="en-US" dirty="0"/>
          </a:p>
        </p:txBody>
      </p:sp>
      <p:sp>
        <p:nvSpPr>
          <p:cNvPr id="3" name="Content Placeholder 2"/>
          <p:cNvSpPr>
            <a:spLocks noGrp="1"/>
          </p:cNvSpPr>
          <p:nvPr>
            <p:ph idx="1"/>
          </p:nvPr>
        </p:nvSpPr>
        <p:spPr/>
        <p:txBody>
          <a:bodyPr/>
          <a:lstStyle/>
          <a:p>
            <a:pPr>
              <a:buNone/>
            </a:pPr>
            <a:r>
              <a:rPr lang="en-US" dirty="0" smtClean="0"/>
              <a:t>Glaciers erode the land in two ways,</a:t>
            </a:r>
          </a:p>
          <a:p>
            <a:pPr>
              <a:buNone/>
            </a:pPr>
            <a:r>
              <a:rPr lang="en-US" dirty="0" smtClean="0"/>
              <a:t> Plucking:</a:t>
            </a:r>
          </a:p>
          <a:p>
            <a:pPr>
              <a:buNone/>
            </a:pPr>
            <a:r>
              <a:rPr lang="en-US" dirty="0" smtClean="0"/>
              <a:t> Abrasion:</a:t>
            </a:r>
            <a:endParaRPr lang="en-US" dirty="0"/>
          </a:p>
        </p:txBody>
      </p:sp>
    </p:spTree>
    <p:extLst>
      <p:ext uri="{BB962C8B-B14F-4D97-AF65-F5344CB8AC3E}">
        <p14:creationId xmlns:p14="http://schemas.microsoft.com/office/powerpoint/2010/main" xmlns="" val="293356473"/>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Plucking:</a:t>
            </a:r>
            <a:endParaRPr lang="en-US" dirty="0"/>
          </a:p>
        </p:txBody>
      </p:sp>
      <p:sp>
        <p:nvSpPr>
          <p:cNvPr id="3" name="Content Placeholder 2"/>
          <p:cNvSpPr>
            <a:spLocks noGrp="1"/>
          </p:cNvSpPr>
          <p:nvPr>
            <p:ph idx="1"/>
          </p:nvPr>
        </p:nvSpPr>
        <p:spPr/>
        <p:txBody>
          <a:bodyPr/>
          <a:lstStyle/>
          <a:p>
            <a:r>
              <a:rPr lang="en-US" dirty="0" smtClean="0"/>
              <a:t>. Plucking is the process when a glacier picks up rocks. The weight of a glacier makes it easy to break rocks and boulders in pieces. Once all the rocks fragments are picked up they are carried around wherever the glacier goes.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ice.gif"/>
          <p:cNvPicPr>
            <a:picLocks noGrp="1" noChangeAspect="1" noChangeArrowheads="1"/>
          </p:cNvPicPr>
          <p:nvPr>
            <p:ph idx="1"/>
          </p:nvPr>
        </p:nvPicPr>
        <p:blipFill>
          <a:blip r:embed="rId2" cstate="print"/>
          <a:srcRect/>
          <a:stretch>
            <a:fillRect/>
          </a:stretch>
        </p:blipFill>
        <p:spPr bwMode="auto">
          <a:xfrm>
            <a:off x="2332892" y="797169"/>
            <a:ext cx="7467600" cy="538089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Abrasion:</a:t>
            </a:r>
            <a:endParaRPr lang="en-US" dirty="0"/>
          </a:p>
        </p:txBody>
      </p:sp>
      <p:sp>
        <p:nvSpPr>
          <p:cNvPr id="3" name="Content Placeholder 2"/>
          <p:cNvSpPr>
            <a:spLocks noGrp="1"/>
          </p:cNvSpPr>
          <p:nvPr>
            <p:ph idx="1"/>
          </p:nvPr>
        </p:nvSpPr>
        <p:spPr/>
        <p:txBody>
          <a:bodyPr/>
          <a:lstStyle/>
          <a:p>
            <a:r>
              <a:rPr lang="en-US" dirty="0" smtClean="0"/>
              <a:t>. As the glacier moves along the land the rock fragments that were stuck to the bottom scrap against the bedrock, causing abrasion.</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user\Desktop\5361455_orig.png"/>
          <p:cNvPicPr>
            <a:picLocks noGrp="1" noChangeAspect="1" noChangeArrowheads="1"/>
          </p:cNvPicPr>
          <p:nvPr>
            <p:ph idx="1"/>
          </p:nvPr>
        </p:nvPicPr>
        <p:blipFill>
          <a:blip r:embed="rId2" cstate="print"/>
          <a:srcRect/>
          <a:stretch>
            <a:fillRect/>
          </a:stretch>
        </p:blipFill>
        <p:spPr bwMode="auto">
          <a:xfrm>
            <a:off x="2363372" y="914402"/>
            <a:ext cx="7455877" cy="4979962"/>
          </a:xfrm>
          <a:prstGeom prst="rect">
            <a:avLst/>
          </a:prstGeom>
          <a:noFill/>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Glacier Deposition:</a:t>
            </a:r>
            <a:endParaRPr lang="en-US" dirty="0"/>
          </a:p>
        </p:txBody>
      </p:sp>
      <p:sp>
        <p:nvSpPr>
          <p:cNvPr id="3" name="Content Placeholder 2"/>
          <p:cNvSpPr>
            <a:spLocks noGrp="1"/>
          </p:cNvSpPr>
          <p:nvPr>
            <p:ph idx="1"/>
          </p:nvPr>
        </p:nvSpPr>
        <p:spPr/>
        <p:txBody>
          <a:bodyPr>
            <a:normAutofit/>
          </a:bodyPr>
          <a:lstStyle/>
          <a:p>
            <a:pPr>
              <a:buNone/>
            </a:pPr>
            <a:r>
              <a:rPr lang="en-US" dirty="0" smtClean="0"/>
              <a:t>Once the glacier starts to melt all the sediment that was picked up is deposited</a:t>
            </a:r>
            <a:r>
              <a:rPr lang="en-US" dirty="0" smtClean="0"/>
              <a:t>.</a:t>
            </a:r>
            <a:endParaRPr lang="en-US"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Till glacier:</a:t>
            </a:r>
            <a:endParaRPr lang="en-US" dirty="0"/>
          </a:p>
        </p:txBody>
      </p:sp>
      <p:sp>
        <p:nvSpPr>
          <p:cNvPr id="8" name="TextBox 7"/>
          <p:cNvSpPr txBox="1"/>
          <p:nvPr/>
        </p:nvSpPr>
        <p:spPr>
          <a:xfrm>
            <a:off x="1946031" y="2262554"/>
            <a:ext cx="7233138" cy="369332"/>
          </a:xfrm>
          <a:prstGeom prst="rect">
            <a:avLst/>
          </a:prstGeom>
          <a:noFill/>
        </p:spPr>
        <p:txBody>
          <a:bodyPr wrap="square" rtlCol="0">
            <a:spAutoFit/>
          </a:bodyPr>
          <a:lstStyle/>
          <a:p>
            <a:endParaRPr lang="en-US" dirty="0"/>
          </a:p>
        </p:txBody>
      </p:sp>
      <p:sp>
        <p:nvSpPr>
          <p:cNvPr id="12" name="Content Placeholder 11"/>
          <p:cNvSpPr>
            <a:spLocks noGrp="1"/>
          </p:cNvSpPr>
          <p:nvPr>
            <p:ph idx="1"/>
          </p:nvPr>
        </p:nvSpPr>
        <p:spPr/>
        <p:txBody>
          <a:bodyPr/>
          <a:lstStyle/>
          <a:p>
            <a:r>
              <a:rPr lang="en-US" dirty="0" smtClean="0"/>
              <a:t>. The sediment that is deposited by a glacier is called till. As the till is deposited it can create different landforms.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Till glacier deposited:</a:t>
            </a:r>
            <a:endParaRPr lang="en-US" dirty="0"/>
          </a:p>
        </p:txBody>
      </p:sp>
      <p:pic>
        <p:nvPicPr>
          <p:cNvPr id="3074" name="Picture 2" descr="C:\Users\user\Desktop\1200px-Till_after_avalanche_in_Norway_(1).jpg"/>
          <p:cNvPicPr>
            <a:picLocks noGrp="1" noChangeAspect="1" noChangeArrowheads="1"/>
          </p:cNvPicPr>
          <p:nvPr>
            <p:ph idx="1"/>
          </p:nvPr>
        </p:nvPicPr>
        <p:blipFill>
          <a:blip r:embed="rId2" cstate="print"/>
          <a:srcRect/>
          <a:stretch>
            <a:fillRect/>
          </a:stretch>
        </p:blipFill>
        <p:spPr bwMode="auto">
          <a:xfrm>
            <a:off x="2039815" y="2274278"/>
            <a:ext cx="7807570" cy="39624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Terminal moraine:</a:t>
            </a:r>
            <a:endParaRPr lang="en-US" dirty="0"/>
          </a:p>
        </p:txBody>
      </p:sp>
      <p:sp>
        <p:nvSpPr>
          <p:cNvPr id="3" name="Content Placeholder 2"/>
          <p:cNvSpPr>
            <a:spLocks noGrp="1"/>
          </p:cNvSpPr>
          <p:nvPr>
            <p:ph idx="1"/>
          </p:nvPr>
        </p:nvSpPr>
        <p:spPr/>
        <p:txBody>
          <a:bodyPr/>
          <a:lstStyle/>
          <a:p>
            <a:r>
              <a:rPr lang="en-US" dirty="0" smtClean="0"/>
              <a:t>. The till that is deposited from the sides of the glaciers are called a moraine. The side of the moraine that has reached the farthest length is called the terminal moraine.</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Terminal moraine:</a:t>
            </a:r>
            <a:endParaRPr lang="en-US" dirty="0"/>
          </a:p>
        </p:txBody>
      </p:sp>
      <p:pic>
        <p:nvPicPr>
          <p:cNvPr id="5122" name="Picture 2" descr="C:\Users\user\Desktop\Terminus_of_Wordie_Glacier_in_northeast_Greenland_with_small_terminal_moraine.jpg"/>
          <p:cNvPicPr>
            <a:picLocks noGrp="1" noChangeAspect="1" noChangeArrowheads="1"/>
          </p:cNvPicPr>
          <p:nvPr>
            <p:ph idx="1"/>
          </p:nvPr>
        </p:nvPicPr>
        <p:blipFill>
          <a:blip r:embed="rId2" cstate="print"/>
          <a:srcRect/>
          <a:stretch>
            <a:fillRect/>
          </a:stretch>
        </p:blipFill>
        <p:spPr bwMode="auto">
          <a:xfrm>
            <a:off x="2344615" y="1882775"/>
            <a:ext cx="7537939" cy="4572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Glaciers :</a:t>
            </a:r>
            <a:endParaRPr lang="en-US" dirty="0"/>
          </a:p>
        </p:txBody>
      </p:sp>
      <p:pic>
        <p:nvPicPr>
          <p:cNvPr id="11266" name="Picture 2" descr="C:\Users\user\Desktop\6510447.jpg"/>
          <p:cNvPicPr>
            <a:picLocks noGrp="1" noChangeAspect="1" noChangeArrowheads="1"/>
          </p:cNvPicPr>
          <p:nvPr>
            <p:ph idx="1"/>
          </p:nvPr>
        </p:nvPicPr>
        <p:blipFill>
          <a:blip r:embed="rId2" cstate="print"/>
          <a:stretch>
            <a:fillRect/>
          </a:stretch>
        </p:blipFill>
        <p:spPr bwMode="auto">
          <a:xfrm>
            <a:off x="1899138" y="1659987"/>
            <a:ext cx="8285871" cy="4234375"/>
          </a:xfrm>
          <a:prstGeom prst="rect">
            <a:avLst/>
          </a:prstGeom>
          <a:noFill/>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Kettle lake:</a:t>
            </a:r>
            <a:endParaRPr lang="en-US" dirty="0"/>
          </a:p>
        </p:txBody>
      </p:sp>
      <p:sp>
        <p:nvSpPr>
          <p:cNvPr id="3" name="Content Placeholder 2"/>
          <p:cNvSpPr>
            <a:spLocks noGrp="1"/>
          </p:cNvSpPr>
          <p:nvPr>
            <p:ph idx="1"/>
          </p:nvPr>
        </p:nvSpPr>
        <p:spPr/>
        <p:txBody>
          <a:bodyPr/>
          <a:lstStyle/>
          <a:p>
            <a:r>
              <a:rPr lang="en-US" dirty="0" smtClean="0"/>
              <a:t> As the glacier retreats it can create a kettle. A kettle is a small depression in the ground that forms when a chunk of ice is left in the till. Once a kettle is formed it fills up with water creating a small pond or lake. These ponds or lakes are called a kettle lake.</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Kettle lake:</a:t>
            </a:r>
            <a:endParaRPr lang="en-US" dirty="0"/>
          </a:p>
        </p:txBody>
      </p:sp>
      <p:pic>
        <p:nvPicPr>
          <p:cNvPr id="6146" name="Picture 2" descr="C:\Users\user\Desktop\images (12).jpg"/>
          <p:cNvPicPr>
            <a:picLocks noGrp="1" noChangeAspect="1" noChangeArrowheads="1"/>
          </p:cNvPicPr>
          <p:nvPr>
            <p:ph idx="1"/>
          </p:nvPr>
        </p:nvPicPr>
        <p:blipFill>
          <a:blip r:embed="rId2" cstate="print"/>
          <a:srcRect/>
          <a:stretch>
            <a:fillRect/>
          </a:stretch>
        </p:blipFill>
        <p:spPr bwMode="auto">
          <a:xfrm>
            <a:off x="328247" y="1949082"/>
            <a:ext cx="5412764" cy="3490425"/>
          </a:xfrm>
          <a:prstGeom prst="rect">
            <a:avLst/>
          </a:prstGeom>
          <a:noFill/>
        </p:spPr>
      </p:pic>
      <p:pic>
        <p:nvPicPr>
          <p:cNvPr id="6147" name="Picture 3" descr="C:\Users\user\Desktop\images (13).jpg"/>
          <p:cNvPicPr>
            <a:picLocks noChangeAspect="1" noChangeArrowheads="1"/>
          </p:cNvPicPr>
          <p:nvPr/>
        </p:nvPicPr>
        <p:blipFill>
          <a:blip r:embed="rId3" cstate="print"/>
          <a:srcRect/>
          <a:stretch>
            <a:fillRect/>
          </a:stretch>
        </p:blipFill>
        <p:spPr bwMode="auto">
          <a:xfrm>
            <a:off x="6447691" y="3106613"/>
            <a:ext cx="5380893" cy="3552093"/>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glacial-landforms.jpg"/>
          <p:cNvPicPr>
            <a:picLocks noGrp="1" noChangeAspect="1" noChangeArrowheads="1"/>
          </p:cNvPicPr>
          <p:nvPr>
            <p:ph idx="1"/>
          </p:nvPr>
        </p:nvPicPr>
        <p:blipFill>
          <a:blip r:embed="rId2" cstate="print"/>
          <a:stretch>
            <a:fillRect/>
          </a:stretch>
        </p:blipFill>
        <p:spPr bwMode="auto">
          <a:xfrm>
            <a:off x="2236763" y="844061"/>
            <a:ext cx="7709095" cy="4909624"/>
          </a:xfrm>
          <a:prstGeom prst="rect">
            <a:avLst/>
          </a:prstGeom>
          <a:noFill/>
        </p:spPr>
      </p:pic>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user\Desktop\images (10).jpg"/>
          <p:cNvPicPr>
            <a:picLocks noGrp="1" noChangeAspect="1" noChangeArrowheads="1"/>
          </p:cNvPicPr>
          <p:nvPr>
            <p:ph idx="1"/>
          </p:nvPr>
        </p:nvPicPr>
        <p:blipFill>
          <a:blip r:embed="rId2" cstate="print"/>
          <a:srcRect/>
          <a:stretch>
            <a:fillRect/>
          </a:stretch>
        </p:blipFill>
        <p:spPr bwMode="auto">
          <a:xfrm>
            <a:off x="858130" y="343914"/>
            <a:ext cx="10452296" cy="6113157"/>
          </a:xfrm>
          <a:prstGeom prst="rect">
            <a:avLst/>
          </a:prstGeo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Glaciers:</a:t>
            </a:r>
            <a:endParaRPr lang="en-US" dirty="0"/>
          </a:p>
        </p:txBody>
      </p:sp>
      <p:sp>
        <p:nvSpPr>
          <p:cNvPr id="3" name="Content Placeholder 2"/>
          <p:cNvSpPr>
            <a:spLocks noGrp="1"/>
          </p:cNvSpPr>
          <p:nvPr>
            <p:ph idx="1"/>
          </p:nvPr>
        </p:nvSpPr>
        <p:spPr/>
        <p:txBody>
          <a:bodyPr/>
          <a:lstStyle/>
          <a:p>
            <a:pPr marL="0" indent="0">
              <a:buNone/>
            </a:pPr>
            <a:r>
              <a:rPr lang="en-US" dirty="0" smtClean="0"/>
              <a:t>The two major categories of glaciers :</a:t>
            </a:r>
          </a:p>
          <a:p>
            <a:pPr>
              <a:buFont typeface="Wingdings" panose="05000000000000000000" pitchFamily="2" charset="2"/>
              <a:buChar char="v"/>
            </a:pPr>
            <a:r>
              <a:rPr lang="en-US" b="1" dirty="0" smtClean="0"/>
              <a:t>Alpine Glaciers:</a:t>
            </a:r>
          </a:p>
          <a:p>
            <a:pPr>
              <a:buFont typeface="Wingdings" panose="05000000000000000000" pitchFamily="2" charset="2"/>
              <a:buChar char="v"/>
            </a:pPr>
            <a:r>
              <a:rPr lang="en-US" b="1" dirty="0" smtClean="0"/>
              <a:t>Continental Glaciers</a:t>
            </a:r>
            <a:r>
              <a:rPr lang="en-US" dirty="0" smtClean="0"/>
              <a:t>:</a:t>
            </a:r>
            <a:endParaRPr lang="en-US" dirty="0"/>
          </a:p>
        </p:txBody>
      </p:sp>
    </p:spTree>
    <p:extLst>
      <p:ext uri="{BB962C8B-B14F-4D97-AF65-F5344CB8AC3E}">
        <p14:creationId xmlns:p14="http://schemas.microsoft.com/office/powerpoint/2010/main" xmlns="" val="558721485"/>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Alpine Glaciers:</a:t>
            </a:r>
            <a:endParaRPr lang="en-US" dirty="0"/>
          </a:p>
        </p:txBody>
      </p:sp>
      <p:sp>
        <p:nvSpPr>
          <p:cNvPr id="3" name="Content Placeholder 2"/>
          <p:cNvSpPr>
            <a:spLocks noGrp="1"/>
          </p:cNvSpPr>
          <p:nvPr>
            <p:ph idx="1"/>
          </p:nvPr>
        </p:nvSpPr>
        <p:spPr/>
        <p:txBody>
          <a:bodyPr/>
          <a:lstStyle/>
          <a:p>
            <a:pPr marL="0" indent="0">
              <a:buNone/>
            </a:pPr>
            <a:r>
              <a:rPr lang="en-US" dirty="0" smtClean="0"/>
              <a:t>Alpine glaciers exist where the precipitation and temperature conditions required for glacier formation result from high elevation. Alpine glaciers are fed by ice and snow in mountain areas and usually occupy valets that were previously created by stream erosion.</a:t>
            </a:r>
            <a:endParaRPr lang="en-US" dirty="0"/>
          </a:p>
        </p:txBody>
      </p:sp>
    </p:spTree>
    <p:extLst>
      <p:ext uri="{BB962C8B-B14F-4D97-AF65-F5344CB8AC3E}">
        <p14:creationId xmlns:p14="http://schemas.microsoft.com/office/powerpoint/2010/main" xmlns="" val="2219749600"/>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Alpine Glaciers:</a:t>
            </a:r>
            <a:endParaRPr lang="en-US" dirty="0"/>
          </a:p>
        </p:txBody>
      </p:sp>
      <p:pic>
        <p:nvPicPr>
          <p:cNvPr id="2050" name="Picture 2" descr="C:\Users\user\Desktop\horn.jpg"/>
          <p:cNvPicPr>
            <a:picLocks noGrp="1" noChangeAspect="1" noChangeArrowheads="1"/>
          </p:cNvPicPr>
          <p:nvPr>
            <p:ph idx="1"/>
          </p:nvPr>
        </p:nvPicPr>
        <p:blipFill>
          <a:blip r:embed="rId2" cstate="print"/>
          <a:stretch>
            <a:fillRect/>
          </a:stretch>
        </p:blipFill>
        <p:spPr bwMode="auto">
          <a:xfrm>
            <a:off x="1603716" y="1702190"/>
            <a:ext cx="9228406" cy="4515730"/>
          </a:xfrm>
          <a:prstGeom prst="rect">
            <a:avLst/>
          </a:prstGeom>
          <a:noFill/>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Valley glaciers: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The ice masses flow downslope because of their own weight that is due to the force of gravity alpine glaciers that occupy former stream are valley glaciers.</a:t>
            </a:r>
            <a:endParaRPr lang="en-US" dirty="0"/>
          </a:p>
        </p:txBody>
      </p:sp>
    </p:spTree>
    <p:extLst>
      <p:ext uri="{BB962C8B-B14F-4D97-AF65-F5344CB8AC3E}">
        <p14:creationId xmlns:p14="http://schemas.microsoft.com/office/powerpoint/2010/main" xmlns="" val="3883501241"/>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Valley Glaciers:</a:t>
            </a:r>
            <a:endParaRPr lang="en-US" dirty="0"/>
          </a:p>
        </p:txBody>
      </p:sp>
      <p:pic>
        <p:nvPicPr>
          <p:cNvPr id="1026" name="Picture 2" descr="C:\Users\user\Desktop\8518391_orig.jpg"/>
          <p:cNvPicPr>
            <a:picLocks noGrp="1" noChangeAspect="1" noChangeArrowheads="1"/>
          </p:cNvPicPr>
          <p:nvPr>
            <p:ph idx="1"/>
          </p:nvPr>
        </p:nvPicPr>
        <p:blipFill>
          <a:blip r:embed="rId2" cstate="print"/>
          <a:stretch>
            <a:fillRect/>
          </a:stretch>
        </p:blipFill>
        <p:spPr bwMode="auto">
          <a:xfrm>
            <a:off x="1575581" y="1615488"/>
            <a:ext cx="9298745" cy="4883786"/>
          </a:xfrm>
          <a:prstGeom prst="rect">
            <a:avLst/>
          </a:prstGeom>
          <a:noFill/>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Cirque glaciers:</a:t>
            </a:r>
            <a:endParaRPr lang="en-US" dirty="0"/>
          </a:p>
        </p:txBody>
      </p:sp>
      <p:sp>
        <p:nvSpPr>
          <p:cNvPr id="3" name="Content Placeholder 2"/>
          <p:cNvSpPr>
            <a:spLocks noGrp="1"/>
          </p:cNvSpPr>
          <p:nvPr>
            <p:ph idx="1"/>
          </p:nvPr>
        </p:nvSpPr>
        <p:spPr/>
        <p:txBody>
          <a:bodyPr/>
          <a:lstStyle/>
          <a:p>
            <a:pPr marL="0" indent="0">
              <a:buNone/>
            </a:pPr>
            <a:r>
              <a:rPr lang="en-US" dirty="0" smtClean="0"/>
              <a:t>The smallest type of glacier are  the alpine cirque glaciers restricted to distinctive steep –sided amphitheater like depression called cirques glaciers.</a:t>
            </a:r>
            <a:endParaRPr lang="en-US" dirty="0"/>
          </a:p>
        </p:txBody>
      </p:sp>
    </p:spTree>
    <p:extLst>
      <p:ext uri="{BB962C8B-B14F-4D97-AF65-F5344CB8AC3E}">
        <p14:creationId xmlns:p14="http://schemas.microsoft.com/office/powerpoint/2010/main" xmlns="" val="2578883997"/>
      </p:ext>
    </p:extLst>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477</TotalTime>
  <Words>613</Words>
  <Application>Microsoft Office PowerPoint</Application>
  <PresentationFormat>Custom</PresentationFormat>
  <Paragraphs>54</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Verve</vt:lpstr>
      <vt:lpstr>Topic</vt:lpstr>
      <vt:lpstr>Definition:</vt:lpstr>
      <vt:lpstr>Glaciers :</vt:lpstr>
      <vt:lpstr>Types of Glaciers:</vt:lpstr>
      <vt:lpstr>Alpine Glaciers:</vt:lpstr>
      <vt:lpstr>Alpine Glaciers:</vt:lpstr>
      <vt:lpstr>Valley glaciers:</vt:lpstr>
      <vt:lpstr>Valley Glaciers:</vt:lpstr>
      <vt:lpstr>Cirque glaciers:</vt:lpstr>
      <vt:lpstr>Cirque glacier:</vt:lpstr>
      <vt:lpstr>Alpine glaciers characteristic:</vt:lpstr>
      <vt:lpstr>Continental glaciers:</vt:lpstr>
      <vt:lpstr>Continental glacier:</vt:lpstr>
      <vt:lpstr>Ice sheet:</vt:lpstr>
      <vt:lpstr>Slide 15</vt:lpstr>
      <vt:lpstr>Ice caps:</vt:lpstr>
      <vt:lpstr>Slide 17</vt:lpstr>
      <vt:lpstr>Glacier Move:</vt:lpstr>
      <vt:lpstr>Slide 19</vt:lpstr>
      <vt:lpstr>Glacier Erosion:</vt:lpstr>
      <vt:lpstr>Plucking:</vt:lpstr>
      <vt:lpstr>Slide 22</vt:lpstr>
      <vt:lpstr>Abrasion:</vt:lpstr>
      <vt:lpstr>Slide 24</vt:lpstr>
      <vt:lpstr>Glacier Deposition:</vt:lpstr>
      <vt:lpstr>Till glacier:</vt:lpstr>
      <vt:lpstr>Till glacier deposited:</vt:lpstr>
      <vt:lpstr>Terminal moraine:</vt:lpstr>
      <vt:lpstr>Terminal moraine:</vt:lpstr>
      <vt:lpstr>Kettle lake:</vt:lpstr>
      <vt:lpstr>Kettle lake:</vt:lpstr>
      <vt:lpstr>Slide 32</vt:lpstr>
      <vt:lpstr>Slide 33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Topic:</dc:title>
  <dc:creator>Muhammad Zahid</dc:creator>
  <cp:lastModifiedBy>shahida malik</cp:lastModifiedBy>
  <cp:revision>36</cp:revision>
  <dcterms:created xsi:type="dcterms:W3CDTF">2019-01-12T11:40:47Z</dcterms:created>
  <dcterms:modified xsi:type="dcterms:W3CDTF">2019-01-20T12:21:32Z</dcterms:modified>
</cp:coreProperties>
</file>