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92" r:id="rId2"/>
    <p:sldId id="311" r:id="rId3"/>
    <p:sldId id="310" r:id="rId4"/>
    <p:sldId id="313" r:id="rId5"/>
    <p:sldId id="314" r:id="rId6"/>
    <p:sldId id="315" r:id="rId7"/>
    <p:sldId id="316" r:id="rId8"/>
    <p:sldId id="317" r:id="rId9"/>
    <p:sldId id="318" r:id="rId10"/>
    <p:sldId id="319" r:id="rId11"/>
    <p:sldId id="312" r:id="rId12"/>
    <p:sldId id="293" r:id="rId13"/>
    <p:sldId id="294" r:id="rId14"/>
    <p:sldId id="295" r:id="rId15"/>
    <p:sldId id="296" r:id="rId16"/>
    <p:sldId id="297" r:id="rId17"/>
    <p:sldId id="298" r:id="rId18"/>
    <p:sldId id="320" r:id="rId19"/>
    <p:sldId id="299" r:id="rId20"/>
    <p:sldId id="300" r:id="rId21"/>
    <p:sldId id="301" r:id="rId22"/>
    <p:sldId id="302" r:id="rId23"/>
    <p:sldId id="303" r:id="rId24"/>
    <p:sldId id="304" r:id="rId25"/>
    <p:sldId id="305" r:id="rId26"/>
    <p:sldId id="306" r:id="rId27"/>
    <p:sldId id="307" r:id="rId28"/>
    <p:sldId id="308" r:id="rId29"/>
    <p:sldId id="309" r:id="rId30"/>
    <p:sldId id="257" r:id="rId31"/>
    <p:sldId id="256" r:id="rId32"/>
    <p:sldId id="258" r:id="rId33"/>
    <p:sldId id="259" r:id="rId34"/>
    <p:sldId id="260" r:id="rId35"/>
    <p:sldId id="261" r:id="rId36"/>
    <p:sldId id="262" r:id="rId37"/>
    <p:sldId id="282" r:id="rId38"/>
    <p:sldId id="263" r:id="rId39"/>
    <p:sldId id="264" r:id="rId40"/>
    <p:sldId id="283" r:id="rId41"/>
    <p:sldId id="265" r:id="rId42"/>
    <p:sldId id="284" r:id="rId43"/>
    <p:sldId id="266" r:id="rId44"/>
    <p:sldId id="285" r:id="rId45"/>
    <p:sldId id="267" r:id="rId46"/>
    <p:sldId id="286" r:id="rId47"/>
    <p:sldId id="268" r:id="rId48"/>
    <p:sldId id="287" r:id="rId49"/>
    <p:sldId id="270" r:id="rId50"/>
    <p:sldId id="271" r:id="rId51"/>
    <p:sldId id="288" r:id="rId52"/>
    <p:sldId id="272" r:id="rId53"/>
    <p:sldId id="273" r:id="rId54"/>
    <p:sldId id="289" r:id="rId55"/>
    <p:sldId id="274" r:id="rId56"/>
    <p:sldId id="275" r:id="rId57"/>
    <p:sldId id="277" r:id="rId58"/>
    <p:sldId id="278" r:id="rId59"/>
    <p:sldId id="291" r:id="rId60"/>
    <p:sldId id="279" r:id="rId61"/>
    <p:sldId id="280" r:id="rId62"/>
    <p:sldId id="290" r:id="rId63"/>
    <p:sldId id="281" r:id="rId64"/>
    <p:sldId id="276"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B6F15528-21DE-4FAA-801E-634DDDAF4B2B}"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1D8BD707-D9CF-40AE-B4C6-C98DA3205C09}" type="datetimeFigureOut">
              <a:rPr lang="en-US" smtClean="0"/>
              <a:pPr/>
              <a:t>10/28/2019</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www.britannica.com/science/planet" TargetMode="External"/><Relationship Id="rId3" Type="http://schemas.openxmlformats.org/officeDocument/2006/relationships/hyperlink" Target="https://www.britannica.com/topic/history" TargetMode="External"/><Relationship Id="rId7" Type="http://schemas.openxmlformats.org/officeDocument/2006/relationships/hyperlink" Target="https://www.britannica.com/science/Hadean-Eon" TargetMode="External"/><Relationship Id="rId2" Type="http://schemas.openxmlformats.org/officeDocument/2006/relationships/hyperlink" Target="https://www.britannica.com/science/time" TargetMode="External"/><Relationship Id="rId1" Type="http://schemas.openxmlformats.org/officeDocument/2006/relationships/slideLayout" Target="../slideLayouts/slideLayout2.xml"/><Relationship Id="rId6" Type="http://schemas.openxmlformats.org/officeDocument/2006/relationships/hyperlink" Target="https://www.britannica.com/science/day" TargetMode="External"/><Relationship Id="rId5" Type="http://schemas.openxmlformats.org/officeDocument/2006/relationships/hyperlink" Target="https://www.britannica.com/science/Archean-Eon" TargetMode="External"/><Relationship Id="rId10" Type="http://schemas.openxmlformats.org/officeDocument/2006/relationships/hyperlink" Target="https://www.britannica.com/science/stratum-geology" TargetMode="External"/><Relationship Id="rId4" Type="http://schemas.openxmlformats.org/officeDocument/2006/relationships/hyperlink" Target="https://www.britannica.com/place/Earth" TargetMode="External"/><Relationship Id="rId9" Type="http://schemas.openxmlformats.org/officeDocument/2006/relationships/hyperlink" Target="https://www.britannica.com/science/rock-geology"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digitalatlasofancientlife.org/learn/geological-time/relative-age-dating/"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s://www.livescience.com/40311-pleistocene-epoch.html"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s://www.livescience.com/28219-holocene-epoch.html"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youtube.com/watch?v=rxqHVoZ0fzc"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GEOLOGICAL TIME SCALE</a:t>
            </a:r>
            <a:endParaRPr lang="en-US" dirty="0"/>
          </a:p>
        </p:txBody>
      </p:sp>
      <p:sp>
        <p:nvSpPr>
          <p:cNvPr id="3" name="Content Placeholder 2"/>
          <p:cNvSpPr>
            <a:spLocks noGrp="1"/>
          </p:cNvSpPr>
          <p:nvPr>
            <p:ph idx="1"/>
          </p:nvPr>
        </p:nvSpPr>
        <p:spPr/>
        <p:txBody>
          <a:bodyPr/>
          <a:lstStyle/>
          <a:p>
            <a:pPr>
              <a:buNone/>
            </a:pPr>
            <a:r>
              <a:rPr lang="en-US" dirty="0" smtClean="0"/>
              <a:t>COURSE:</a:t>
            </a:r>
            <a:endParaRPr lang="en-US" dirty="0"/>
          </a:p>
          <a:p>
            <a:pPr>
              <a:buNone/>
            </a:pPr>
            <a:r>
              <a:rPr lang="en-US" dirty="0" smtClean="0"/>
              <a:t>PHYSICAL GEOGRAPHY</a:t>
            </a:r>
          </a:p>
          <a:p>
            <a:pPr>
              <a:buNone/>
            </a:pPr>
            <a:r>
              <a:rPr lang="en-US" dirty="0" smtClean="0"/>
              <a:t>BY </a:t>
            </a:r>
          </a:p>
          <a:p>
            <a:pPr>
              <a:buNone/>
            </a:pPr>
            <a:r>
              <a:rPr lang="en-US" dirty="0" smtClean="0"/>
              <a:t>SANA ARSHAD</a:t>
            </a:r>
          </a:p>
        </p:txBody>
      </p:sp>
    </p:spTree>
    <p:extLst>
      <p:ext uri="{BB962C8B-B14F-4D97-AF65-F5344CB8AC3E}">
        <p14:creationId xmlns:p14="http://schemas.microsoft.com/office/powerpoint/2010/main" val="1049638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The Mesozoic era is divided into the Triassic, Jurassic, and Cretaceous periods</a:t>
            </a:r>
            <a:r>
              <a:rPr lang="en-US" dirty="0" smtClean="0"/>
              <a:t>.</a:t>
            </a:r>
          </a:p>
          <a:p>
            <a:r>
              <a:rPr lang="en-US" dirty="0"/>
              <a:t>Finally, the Cenozoic era is divided into three periods: the </a:t>
            </a:r>
            <a:r>
              <a:rPr lang="en-US" dirty="0" err="1"/>
              <a:t>Paleogene</a:t>
            </a:r>
            <a:r>
              <a:rPr lang="en-US" dirty="0"/>
              <a:t>, </a:t>
            </a:r>
            <a:r>
              <a:rPr lang="en-US" dirty="0" err="1"/>
              <a:t>Neogene</a:t>
            </a:r>
            <a:r>
              <a:rPr lang="en-US" dirty="0"/>
              <a:t>, and Quaternary.</a:t>
            </a:r>
          </a:p>
        </p:txBody>
      </p:sp>
    </p:spTree>
    <p:extLst>
      <p:ext uri="{BB962C8B-B14F-4D97-AF65-F5344CB8AC3E}">
        <p14:creationId xmlns:p14="http://schemas.microsoft.com/office/powerpoint/2010/main" val="1728676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cdn.britannica.com/42/79542-050-474554CE/families-diversity-animal-data-Precambrian-curve-va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04800"/>
            <a:ext cx="8382000" cy="624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1655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descr="C:\Users\user\Desktop\images.jpg"/>
          <p:cNvPicPr>
            <a:picLocks noGrp="1" noChangeAspect="1" noChangeArrowheads="1"/>
          </p:cNvPicPr>
          <p:nvPr>
            <p:ph type="pic" idx="1"/>
          </p:nvPr>
        </p:nvPicPr>
        <p:blipFill>
          <a:blip r:embed="rId2" cstate="print"/>
          <a:srcRect l="14389" r="14389"/>
          <a:stretch>
            <a:fillRect/>
          </a:stretch>
        </p:blipFill>
        <p:spPr bwMode="auto">
          <a:prstGeom prst="rect">
            <a:avLst/>
          </a:prstGeom>
          <a:noFill/>
        </p:spPr>
      </p:pic>
      <p:sp>
        <p:nvSpPr>
          <p:cNvPr id="4" name="Text Placeholder 3"/>
          <p:cNvSpPr>
            <a:spLocks noGrp="1"/>
          </p:cNvSpPr>
          <p:nvPr>
            <p:ph type="body" sz="half" idx="2"/>
          </p:nvPr>
        </p:nvSpPr>
        <p:spPr/>
        <p:txBody>
          <a:bodyPr>
            <a:noAutofit/>
          </a:bodyPr>
          <a:lstStyle/>
          <a:p>
            <a:r>
              <a:rPr lang="en-US" sz="4800" dirty="0" smtClean="0"/>
              <a:t>Geologic time:</a:t>
            </a:r>
            <a:endParaRPr lang="en-US" sz="4800" dirty="0"/>
          </a:p>
        </p:txBody>
      </p:sp>
    </p:spTree>
    <p:extLst>
      <p:ext uri="{BB962C8B-B14F-4D97-AF65-F5344CB8AC3E}">
        <p14:creationId xmlns:p14="http://schemas.microsoft.com/office/powerpoint/2010/main" val="2942843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pPr>
              <a:buNone/>
            </a:pPr>
            <a:r>
              <a:rPr lang="en-US" dirty="0" smtClean="0"/>
              <a:t>Precambrian Era:</a:t>
            </a:r>
          </a:p>
          <a:p>
            <a:r>
              <a:rPr lang="en-US" dirty="0" smtClean="0"/>
              <a:t>Period of time extending from about 4.6 billion years ago (the point at which earth began to from) to the beginning of the precambrian period  541 millions year ago.</a:t>
            </a:r>
          </a:p>
          <a:p>
            <a:r>
              <a:rPr lang="en-US" dirty="0" smtClean="0"/>
              <a:t>Precambrian time encompasses the Archean and proterozoic eons which are formal geologic intervals that lasted from 4 billion to about 541million year ago</a:t>
            </a:r>
          </a:p>
          <a:p>
            <a:r>
              <a:rPr lang="en-US" dirty="0" smtClean="0"/>
              <a:t>The Precambrian represents more than 80 percent of the total geologic record.</a:t>
            </a:r>
          </a:p>
          <a:p>
            <a:r>
              <a:rPr lang="en-US" dirty="0" smtClean="0"/>
              <a:t>All life forms were long assumed to have originated in the cambrian and therefore all earlier rocks were grouped together into Precambrian.</a:t>
            </a:r>
          </a:p>
          <a:p>
            <a:endParaRPr lang="en-US" dirty="0" smtClean="0"/>
          </a:p>
        </p:txBody>
      </p:sp>
    </p:spTree>
    <p:extLst>
      <p:ext uri="{BB962C8B-B14F-4D97-AF65-F5344CB8AC3E}">
        <p14:creationId xmlns:p14="http://schemas.microsoft.com/office/powerpoint/2010/main" val="146842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Precambrian+Rocks.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51834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descr="C:\Users\user\Desktop\D1282_6_419_1200.jpg"/>
          <p:cNvPicPr>
            <a:picLocks noGrp="1" noChangeAspect="1" noChangeArrowheads="1"/>
          </p:cNvPicPr>
          <p:nvPr>
            <p:ph type="pic" idx="1"/>
          </p:nvPr>
        </p:nvPicPr>
        <p:blipFill>
          <a:blip r:embed="rId2" cstate="print"/>
          <a:srcRect l="3846" r="3846"/>
          <a:stretch>
            <a:fillRect/>
          </a:stretch>
        </p:blipFill>
        <p:spPr bwMode="auto">
          <a:prstGeom prst="rect">
            <a:avLst/>
          </a:prstGeom>
          <a:noFill/>
        </p:spPr>
      </p:pic>
      <p:sp>
        <p:nvSpPr>
          <p:cNvPr id="4" name="Text Placeholder 3"/>
          <p:cNvSpPr>
            <a:spLocks noGrp="1"/>
          </p:cNvSpPr>
          <p:nvPr>
            <p:ph type="body" sz="half" idx="2"/>
          </p:nvPr>
        </p:nvSpPr>
        <p:spPr>
          <a:xfrm>
            <a:off x="1792288" y="5367338"/>
            <a:ext cx="5486400" cy="1033462"/>
          </a:xfrm>
        </p:spPr>
        <p:txBody>
          <a:bodyPr>
            <a:noAutofit/>
          </a:bodyPr>
          <a:lstStyle/>
          <a:p>
            <a:r>
              <a:rPr lang="en-US" sz="3200" dirty="0" smtClean="0"/>
              <a:t>Precambrian Rocks  of island in   Canada.</a:t>
            </a:r>
            <a:endParaRPr lang="en-US" sz="3200" dirty="0"/>
          </a:p>
        </p:txBody>
      </p:sp>
    </p:spTree>
    <p:extLst>
      <p:ext uri="{BB962C8B-B14F-4D97-AF65-F5344CB8AC3E}">
        <p14:creationId xmlns:p14="http://schemas.microsoft.com/office/powerpoint/2010/main" val="49092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0"/>
            <a:ext cx="8763000" cy="6629400"/>
          </a:xfrm>
        </p:spPr>
        <p:txBody>
          <a:bodyPr/>
          <a:lstStyle/>
          <a:p>
            <a:r>
              <a:rPr lang="en-US" dirty="0" smtClean="0"/>
              <a:t>Although many varied forms of life evolved and were preserved extensively as fossil remains in cambrian sedimentary.</a:t>
            </a:r>
            <a:endParaRPr lang="en-US" dirty="0"/>
          </a:p>
        </p:txBody>
      </p:sp>
    </p:spTree>
    <p:extLst>
      <p:ext uri="{BB962C8B-B14F-4D97-AF65-F5344CB8AC3E}">
        <p14:creationId xmlns:p14="http://schemas.microsoft.com/office/powerpoint/2010/main" val="2968485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user\Desktop\180312091407_1_900x600.jpg"/>
          <p:cNvPicPr>
            <a:picLocks noChangeAspect="1" noChangeArrowheads="1"/>
          </p:cNvPicPr>
          <p:nvPr/>
        </p:nvPicPr>
        <p:blipFill>
          <a:blip r:embed="rId2" cstate="print"/>
          <a:srcRect/>
          <a:stretch>
            <a:fillRect/>
          </a:stretch>
        </p:blipFill>
        <p:spPr bwMode="auto">
          <a:xfrm>
            <a:off x="228600" y="842963"/>
            <a:ext cx="8915400" cy="5172075"/>
          </a:xfrm>
          <a:prstGeom prst="rect">
            <a:avLst/>
          </a:prstGeom>
          <a:noFill/>
        </p:spPr>
      </p:pic>
      <p:sp>
        <p:nvSpPr>
          <p:cNvPr id="3" name="TextBox 2"/>
          <p:cNvSpPr txBox="1"/>
          <p:nvPr/>
        </p:nvSpPr>
        <p:spPr>
          <a:xfrm>
            <a:off x="533400" y="457200"/>
            <a:ext cx="3352800" cy="523220"/>
          </a:xfrm>
          <a:prstGeom prst="rect">
            <a:avLst/>
          </a:prstGeom>
          <a:noFill/>
        </p:spPr>
        <p:txBody>
          <a:bodyPr wrap="square" rtlCol="0">
            <a:spAutoFit/>
          </a:bodyPr>
          <a:lstStyle/>
          <a:p>
            <a:r>
              <a:rPr lang="en-US" sz="2800" dirty="0" smtClean="0"/>
              <a:t>Precambrian  fossils :</a:t>
            </a:r>
            <a:endParaRPr lang="en-US" sz="2800" dirty="0"/>
          </a:p>
        </p:txBody>
      </p:sp>
    </p:spTree>
    <p:extLst>
      <p:ext uri="{BB962C8B-B14F-4D97-AF65-F5344CB8AC3E}">
        <p14:creationId xmlns:p14="http://schemas.microsoft.com/office/powerpoint/2010/main" val="226120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 result for phanerozo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8600"/>
            <a:ext cx="8305800" cy="6142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38677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Paleozoic Era:</a:t>
            </a:r>
            <a:endParaRPr lang="en-US" dirty="0"/>
          </a:p>
        </p:txBody>
      </p:sp>
      <p:sp>
        <p:nvSpPr>
          <p:cNvPr id="3" name="Content Placeholder 2"/>
          <p:cNvSpPr>
            <a:spLocks noGrp="1"/>
          </p:cNvSpPr>
          <p:nvPr>
            <p:ph idx="1"/>
          </p:nvPr>
        </p:nvSpPr>
        <p:spPr/>
        <p:txBody>
          <a:bodyPr/>
          <a:lstStyle/>
          <a:p>
            <a:r>
              <a:rPr lang="en-US" dirty="0" smtClean="0"/>
              <a:t>The paleozoic era from the Greek poleis “old” and Zoe life meaning ancient life  is the earliest of three geologic eras </a:t>
            </a:r>
          </a:p>
          <a:p>
            <a:r>
              <a:rPr lang="en-US" dirty="0" smtClean="0"/>
              <a:t>It is the longest of the phanerozoic eras lasting from 541 to 251.902 million years ago and is subdivided into six geologic periods.</a:t>
            </a:r>
          </a:p>
          <a:p>
            <a:r>
              <a:rPr lang="en-US" dirty="0" smtClean="0"/>
              <a:t>The paleozoic was a time of a dramatic geological climate and evolutionary change.</a:t>
            </a:r>
            <a:endParaRPr lang="en-US" dirty="0"/>
          </a:p>
        </p:txBody>
      </p:sp>
    </p:spTree>
    <p:extLst>
      <p:ext uri="{BB962C8B-B14F-4D97-AF65-F5344CB8AC3E}">
        <p14:creationId xmlns:p14="http://schemas.microsoft.com/office/powerpoint/2010/main" val="9182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b="1" dirty="0"/>
              <a:t>Geologic time</a:t>
            </a:r>
            <a:r>
              <a:rPr lang="en-US" dirty="0"/>
              <a:t>, the extensive interval of </a:t>
            </a:r>
            <a:r>
              <a:rPr lang="en-US" u="sng" dirty="0">
                <a:hlinkClick r:id="rId2"/>
              </a:rPr>
              <a:t>time</a:t>
            </a:r>
            <a:r>
              <a:rPr lang="en-US" dirty="0"/>
              <a:t> occupied by the geologic </a:t>
            </a:r>
            <a:r>
              <a:rPr lang="en-US" u="sng" dirty="0">
                <a:hlinkClick r:id="rId3"/>
              </a:rPr>
              <a:t>history</a:t>
            </a:r>
            <a:r>
              <a:rPr lang="en-US" dirty="0"/>
              <a:t> of </a:t>
            </a:r>
            <a:r>
              <a:rPr lang="en-US" u="sng" dirty="0">
                <a:hlinkClick r:id="rId4"/>
              </a:rPr>
              <a:t>Earth</a:t>
            </a:r>
            <a:r>
              <a:rPr lang="en-US" dirty="0"/>
              <a:t>. Formal geologic time begins at the start of the </a:t>
            </a:r>
            <a:r>
              <a:rPr lang="en-US" u="sng" dirty="0" err="1">
                <a:hlinkClick r:id="rId5"/>
              </a:rPr>
              <a:t>Archean</a:t>
            </a:r>
            <a:r>
              <a:rPr lang="en-US" u="sng" dirty="0">
                <a:hlinkClick r:id="rId5"/>
              </a:rPr>
              <a:t> Eon</a:t>
            </a:r>
            <a:r>
              <a:rPr lang="en-US" dirty="0"/>
              <a:t> (4.0 billion to 2.5 billion years ago) and continues to the present </a:t>
            </a:r>
            <a:r>
              <a:rPr lang="en-US" u="sng" dirty="0">
                <a:hlinkClick r:id="rId6"/>
              </a:rPr>
              <a:t>day</a:t>
            </a:r>
            <a:r>
              <a:rPr lang="en-US" dirty="0"/>
              <a:t>. Modern geologic time scales additionally often include the </a:t>
            </a:r>
            <a:r>
              <a:rPr lang="en-US" u="sng" dirty="0">
                <a:hlinkClick r:id="rId7"/>
              </a:rPr>
              <a:t>Hadean Eon</a:t>
            </a:r>
            <a:r>
              <a:rPr lang="en-US" dirty="0"/>
              <a:t>, which is an informal interval that extends from about 4.6 billion years ago (corresponding to Earth’s initial formation) to 4.0 billion years ago. Geologic time is, in effect, that segment of Earth history that is represented by and recorded in the </a:t>
            </a:r>
            <a:r>
              <a:rPr lang="en-US" u="sng" dirty="0">
                <a:hlinkClick r:id="rId8"/>
              </a:rPr>
              <a:t>planet’s</a:t>
            </a:r>
            <a:r>
              <a:rPr lang="en-US" dirty="0"/>
              <a:t> </a:t>
            </a:r>
            <a:r>
              <a:rPr lang="en-US" u="sng" dirty="0">
                <a:hlinkClick r:id="rId9"/>
              </a:rPr>
              <a:t>rock</a:t>
            </a:r>
            <a:r>
              <a:rPr lang="en-US" dirty="0"/>
              <a:t> </a:t>
            </a:r>
            <a:r>
              <a:rPr lang="en-US" u="sng" dirty="0">
                <a:hlinkClick r:id="rId10"/>
              </a:rPr>
              <a:t>strata</a:t>
            </a:r>
            <a:r>
              <a:rPr lang="en-US" dirty="0"/>
              <a:t>.</a:t>
            </a:r>
          </a:p>
        </p:txBody>
      </p:sp>
    </p:spTree>
    <p:extLst>
      <p:ext uri="{BB962C8B-B14F-4D97-AF65-F5344CB8AC3E}">
        <p14:creationId xmlns:p14="http://schemas.microsoft.com/office/powerpoint/2010/main" val="10938508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C:\Users\user\Desktop\98211c75054ff396af599fa8f75db6b4.jpg"/>
          <p:cNvPicPr>
            <a:picLocks noGrp="1" noChangeAspect="1" noChangeArrowheads="1"/>
          </p:cNvPicPr>
          <p:nvPr>
            <p:ph type="pic" idx="1"/>
          </p:nvPr>
        </p:nvPicPr>
        <p:blipFill>
          <a:blip r:embed="rId2" cstate="print"/>
          <a:srcRect l="10769" r="10769"/>
          <a:stretch>
            <a:fillRect/>
          </a:stretch>
        </p:blipFill>
        <p:spPr bwMode="auto">
          <a:prstGeom prst="rect">
            <a:avLst/>
          </a:prstGeom>
          <a:noFill/>
        </p:spPr>
      </p:pic>
      <p:sp>
        <p:nvSpPr>
          <p:cNvPr id="4" name="Text Placeholder 3"/>
          <p:cNvSpPr>
            <a:spLocks noGrp="1"/>
          </p:cNvSpPr>
          <p:nvPr>
            <p:ph type="body" sz="half" idx="2"/>
          </p:nvPr>
        </p:nvSpPr>
        <p:spPr/>
        <p:txBody>
          <a:bodyPr>
            <a:noAutofit/>
          </a:bodyPr>
          <a:lstStyle/>
          <a:p>
            <a:r>
              <a:rPr lang="en-US" sz="4800" dirty="0" smtClean="0"/>
              <a:t>Paleozoic  Reptiles:</a:t>
            </a:r>
            <a:endParaRPr lang="en-US" sz="4800" dirty="0"/>
          </a:p>
        </p:txBody>
      </p:sp>
    </p:spTree>
    <p:extLst>
      <p:ext uri="{BB962C8B-B14F-4D97-AF65-F5344CB8AC3E}">
        <p14:creationId xmlns:p14="http://schemas.microsoft.com/office/powerpoint/2010/main" val="14907169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lstStyle/>
          <a:p>
            <a:r>
              <a:rPr lang="en-US" dirty="0" smtClean="0"/>
              <a:t>Life began in the ocean but eventually transitioned into land and by the late paleozoic.</a:t>
            </a:r>
          </a:p>
          <a:p>
            <a:r>
              <a:rPr lang="en-US" dirty="0" smtClean="0"/>
              <a:t>It was dominated by various forms of organisms. </a:t>
            </a:r>
            <a:endParaRPr lang="en-US" dirty="0"/>
          </a:p>
        </p:txBody>
      </p:sp>
    </p:spTree>
    <p:extLst>
      <p:ext uri="{BB962C8B-B14F-4D97-AF65-F5344CB8AC3E}">
        <p14:creationId xmlns:p14="http://schemas.microsoft.com/office/powerpoint/2010/main" val="531071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esktop\images (2).jpg"/>
          <p:cNvPicPr>
            <a:picLocks noChangeAspect="1" noChangeArrowheads="1"/>
          </p:cNvPicPr>
          <p:nvPr/>
        </p:nvPicPr>
        <p:blipFill>
          <a:blip r:embed="rId2" cstate="print"/>
          <a:srcRect/>
          <a:stretch>
            <a:fillRect/>
          </a:stretch>
        </p:blipFill>
        <p:spPr bwMode="auto">
          <a:xfrm>
            <a:off x="-5891" y="0"/>
            <a:ext cx="9155783" cy="6858000"/>
          </a:xfrm>
          <a:prstGeom prst="rect">
            <a:avLst/>
          </a:prstGeom>
          <a:noFill/>
        </p:spPr>
      </p:pic>
    </p:spTree>
    <p:extLst>
      <p:ext uri="{BB962C8B-B14F-4D97-AF65-F5344CB8AC3E}">
        <p14:creationId xmlns:p14="http://schemas.microsoft.com/office/powerpoint/2010/main" val="37306953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Mesozoic Era:</a:t>
            </a:r>
            <a:endParaRPr lang="en-US" dirty="0"/>
          </a:p>
        </p:txBody>
      </p:sp>
      <p:sp>
        <p:nvSpPr>
          <p:cNvPr id="3" name="Content Placeholder 2"/>
          <p:cNvSpPr>
            <a:spLocks noGrp="1"/>
          </p:cNvSpPr>
          <p:nvPr>
            <p:ph idx="1"/>
          </p:nvPr>
        </p:nvSpPr>
        <p:spPr/>
        <p:txBody>
          <a:bodyPr>
            <a:normAutofit/>
          </a:bodyPr>
          <a:lstStyle/>
          <a:p>
            <a:pPr>
              <a:buNone/>
            </a:pPr>
            <a:r>
              <a:rPr lang="en-US" dirty="0" smtClean="0"/>
              <a:t>The mesozoic era is commonly subdivided into three geologic periods.</a:t>
            </a:r>
          </a:p>
          <a:p>
            <a:r>
              <a:rPr lang="en-US" dirty="0" smtClean="0"/>
              <a:t>Triassic:</a:t>
            </a:r>
          </a:p>
          <a:p>
            <a:pPr>
              <a:buNone/>
            </a:pPr>
            <a:r>
              <a:rPr lang="en-US" dirty="0" smtClean="0"/>
              <a:t>(252 to201.3 million years ago)</a:t>
            </a:r>
          </a:p>
          <a:p>
            <a:pPr>
              <a:buNone/>
            </a:pPr>
            <a:r>
              <a:rPr lang="en-US" dirty="0" smtClean="0"/>
              <a:t>Jurassic:</a:t>
            </a:r>
          </a:p>
          <a:p>
            <a:pPr>
              <a:buNone/>
            </a:pPr>
            <a:r>
              <a:rPr lang="en-US" dirty="0" smtClean="0"/>
              <a:t>(201.3to 145 million years ago)</a:t>
            </a:r>
          </a:p>
          <a:p>
            <a:pPr>
              <a:buNone/>
            </a:pPr>
            <a:r>
              <a:rPr lang="en-US" dirty="0" smtClean="0"/>
              <a:t>  Cretaceous:</a:t>
            </a:r>
          </a:p>
          <a:p>
            <a:pPr>
              <a:buNone/>
            </a:pPr>
            <a:r>
              <a:rPr lang="en-US" dirty="0" smtClean="0"/>
              <a:t>(145 to 66 million years ago)</a:t>
            </a:r>
            <a:endParaRPr lang="en-US" dirty="0"/>
          </a:p>
        </p:txBody>
      </p:sp>
    </p:spTree>
    <p:extLst>
      <p:ext uri="{BB962C8B-B14F-4D97-AF65-F5344CB8AC3E}">
        <p14:creationId xmlns:p14="http://schemas.microsoft.com/office/powerpoint/2010/main" val="1395646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user\Desktop\91fd9cPFAtL.jpg"/>
          <p:cNvPicPr>
            <a:picLocks noChangeAspect="1" noChangeArrowheads="1"/>
          </p:cNvPicPr>
          <p:nvPr/>
        </p:nvPicPr>
        <p:blipFill>
          <a:blip r:embed="rId2" cstate="print"/>
          <a:srcRect/>
          <a:stretch>
            <a:fillRect/>
          </a:stretch>
        </p:blipFill>
        <p:spPr bwMode="auto">
          <a:xfrm>
            <a:off x="-457200" y="0"/>
            <a:ext cx="9906000" cy="7243763"/>
          </a:xfrm>
          <a:prstGeom prst="rect">
            <a:avLst/>
          </a:prstGeom>
          <a:noFill/>
        </p:spPr>
      </p:pic>
    </p:spTree>
    <p:extLst>
      <p:ext uri="{BB962C8B-B14F-4D97-AF65-F5344CB8AC3E}">
        <p14:creationId xmlns:p14="http://schemas.microsoft.com/office/powerpoint/2010/main" val="29752467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172200"/>
          </a:xfrm>
        </p:spPr>
        <p:txBody>
          <a:bodyPr/>
          <a:lstStyle/>
          <a:p>
            <a:r>
              <a:rPr lang="en-US" dirty="0" smtClean="0"/>
              <a:t>The mesozoic era began in the wake of the largest extinction in earth’s history. </a:t>
            </a:r>
          </a:p>
          <a:p>
            <a:r>
              <a:rPr lang="en-US" dirty="0" smtClean="0"/>
              <a:t>This extinction took place252 million years ago and resulted in 96% of marine life and 70% of terrestrial life dying out .</a:t>
            </a:r>
          </a:p>
          <a:p>
            <a:r>
              <a:rPr lang="en-US" dirty="0" smtClean="0"/>
              <a:t>The cause of the extinction is not fully understand but eventually it led to dinosaurs dominating.</a:t>
            </a:r>
          </a:p>
          <a:p>
            <a:r>
              <a:rPr lang="en-US" dirty="0" smtClean="0"/>
              <a:t>The planet for 135 million years. The rise of the dinosaurs began at the end of the Triassic period. </a:t>
            </a:r>
          </a:p>
        </p:txBody>
      </p:sp>
    </p:spTree>
    <p:extLst>
      <p:ext uri="{BB962C8B-B14F-4D97-AF65-F5344CB8AC3E}">
        <p14:creationId xmlns:p14="http://schemas.microsoft.com/office/powerpoint/2010/main" val="34438887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194" name="Picture 2" descr="C:\Users\user\Desktop\nessieseadragon.jpg"/>
          <p:cNvPicPr>
            <a:picLocks noGrp="1" noChangeAspect="1" noChangeArrowheads="1"/>
          </p:cNvPicPr>
          <p:nvPr>
            <p:ph type="pic" idx="1"/>
          </p:nvPr>
        </p:nvPicPr>
        <p:blipFill>
          <a:blip r:embed="rId2" cstate="print"/>
          <a:srcRect l="9197" r="9197"/>
          <a:stretch>
            <a:fillRect/>
          </a:stretch>
        </p:blipFill>
        <p:spPr bwMode="auto">
          <a:xfrm>
            <a:off x="152400" y="381000"/>
            <a:ext cx="8820150" cy="6096000"/>
          </a:xfrm>
          <a:prstGeom prst="rect">
            <a:avLst/>
          </a:prstGeom>
          <a:noFill/>
        </p:spPr>
      </p:pic>
      <p:sp>
        <p:nvSpPr>
          <p:cNvPr id="4" name="Text Placeholder 3"/>
          <p:cNvSpPr>
            <a:spLocks noGrp="1"/>
          </p:cNvSpPr>
          <p:nvPr>
            <p:ph type="body" sz="half" idx="2"/>
          </p:nvPr>
        </p:nvSpPr>
        <p:spPr/>
        <p:txBody>
          <a:bodyPr>
            <a:normAutofit fontScale="92500" lnSpcReduction="20000"/>
          </a:bodyPr>
          <a:lstStyle/>
          <a:p>
            <a:r>
              <a:rPr lang="en-US" sz="3600" dirty="0" smtClean="0"/>
              <a:t>Mesozoic  Marine  Reptiles:</a:t>
            </a:r>
            <a:endParaRPr lang="en-US" sz="3600" dirty="0"/>
          </a:p>
        </p:txBody>
      </p:sp>
    </p:spTree>
    <p:extLst>
      <p:ext uri="{BB962C8B-B14F-4D97-AF65-F5344CB8AC3E}">
        <p14:creationId xmlns:p14="http://schemas.microsoft.com/office/powerpoint/2010/main" val="3386830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normAutofit/>
          </a:bodyPr>
          <a:lstStyle/>
          <a:p>
            <a:r>
              <a:rPr lang="en-US" dirty="0" smtClean="0"/>
              <a:t>This gave rise to a two legged omnivore roughly three feet long named Eoraptor .</a:t>
            </a:r>
          </a:p>
          <a:p>
            <a:r>
              <a:rPr lang="en-US" dirty="0" smtClean="0"/>
              <a:t>Scientists believe the many species of dinosaurs that would dominate the planet during the  Jurassic  period.</a:t>
            </a:r>
          </a:p>
          <a:p>
            <a:r>
              <a:rPr lang="en-US" dirty="0" smtClean="0"/>
              <a:t>The mesozoic era began with today's continents combined into one largest land mass known as pangea which was surrounded by a single global ocean called panthalassa.</a:t>
            </a:r>
          </a:p>
          <a:p>
            <a:r>
              <a:rPr lang="en-US" dirty="0" smtClean="0"/>
              <a:t>During the Jurassic period a rift between modern day Africa  and south America began to split pangea apart.</a:t>
            </a:r>
            <a:endParaRPr lang="en-US" dirty="0"/>
          </a:p>
        </p:txBody>
      </p:sp>
    </p:spTree>
    <p:extLst>
      <p:ext uri="{BB962C8B-B14F-4D97-AF65-F5344CB8AC3E}">
        <p14:creationId xmlns:p14="http://schemas.microsoft.com/office/powerpoint/2010/main" val="19802772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user\Desktop\da5474ee5e_1455723121305.jpg"/>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Tree>
    <p:extLst>
      <p:ext uri="{BB962C8B-B14F-4D97-AF65-F5344CB8AC3E}">
        <p14:creationId xmlns:p14="http://schemas.microsoft.com/office/powerpoint/2010/main" val="4799849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915400" cy="6477000"/>
          </a:xfrm>
        </p:spPr>
        <p:txBody>
          <a:bodyPr/>
          <a:lstStyle/>
          <a:p>
            <a:r>
              <a:rPr lang="en-US" dirty="0" smtClean="0"/>
              <a:t>It is believed that the mesozoic Era was a dry climate for most of the time due to the abundance of evaporates which is a type of mineral that only forms in dry climate. </a:t>
            </a:r>
            <a:endParaRPr lang="en-US" dirty="0"/>
          </a:p>
        </p:txBody>
      </p:sp>
    </p:spTree>
    <p:extLst>
      <p:ext uri="{BB962C8B-B14F-4D97-AF65-F5344CB8AC3E}">
        <p14:creationId xmlns:p14="http://schemas.microsoft.com/office/powerpoint/2010/main" val="1266151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geological time sca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52400"/>
            <a:ext cx="8915400" cy="655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31561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914400"/>
            <a:ext cx="6400800" cy="4724400"/>
          </a:xfrm>
        </p:spPr>
        <p:txBody>
          <a:bodyPr/>
          <a:lstStyle/>
          <a:p>
            <a:endParaRPr lang="en-US" dirty="0"/>
          </a:p>
        </p:txBody>
      </p:sp>
      <p:pic>
        <p:nvPicPr>
          <p:cNvPr id="4" name="Picture 3" descr="0f52e2558fdbfcb8f5b52b5fff4805d0.jpe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tx2"/>
                </a:solidFill>
              </a:rPr>
              <a:t>Cenozoic Era </a:t>
            </a:r>
            <a:br>
              <a:rPr lang="en-US" dirty="0" smtClean="0">
                <a:solidFill>
                  <a:schemeClr val="tx2"/>
                </a:solidFill>
              </a:rPr>
            </a:br>
            <a:r>
              <a:rPr lang="en-US" dirty="0" smtClean="0">
                <a:solidFill>
                  <a:schemeClr val="tx2"/>
                </a:solidFill>
              </a:rPr>
              <a:t>“The Age Of Mammals”</a:t>
            </a:r>
            <a:endParaRPr lang="en-US" dirty="0">
              <a:solidFill>
                <a:schemeClr val="tx2"/>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US" dirty="0" smtClean="0"/>
              <a:t>The total life span of the earth from the time to its origin is called </a:t>
            </a:r>
            <a:r>
              <a:rPr lang="en-US" b="1" dirty="0" smtClean="0"/>
              <a:t>geological time</a:t>
            </a:r>
          </a:p>
          <a:p>
            <a:r>
              <a:rPr lang="en-US" dirty="0" smtClean="0"/>
              <a:t>The available evidence indicates that age of earth is 5000 million(5 billion) year.</a:t>
            </a:r>
          </a:p>
          <a:p>
            <a:r>
              <a:rPr lang="en-US" dirty="0" smtClean="0"/>
              <a:t>Geologist have divided the geographical time into different divisions based on the different types of fossils available in different strata of the earth.</a:t>
            </a:r>
          </a:p>
          <a:p>
            <a:endParaRPr lang="en-US" dirty="0" smtClean="0"/>
          </a:p>
          <a:p>
            <a:pPr>
              <a:buNone/>
            </a:pPr>
            <a:endParaRPr lang="en-US" b="1" dirty="0"/>
          </a:p>
        </p:txBody>
      </p:sp>
    </p:spTree>
  </p:cSld>
  <p:clrMapOvr>
    <a:masterClrMapping/>
  </p:clrMapOvr>
  <p:transition>
    <p:wipe di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r>
              <a:rPr lang="en-US" dirty="0" smtClean="0"/>
              <a:t>Each divisions has its on duration and it differs form other divisions.</a:t>
            </a:r>
          </a:p>
          <a:p>
            <a:r>
              <a:rPr lang="en-US" dirty="0" smtClean="0"/>
              <a:t>Major divisions are called </a:t>
            </a:r>
            <a:r>
              <a:rPr lang="en-US" b="1" dirty="0" smtClean="0"/>
              <a:t>Eras</a:t>
            </a:r>
            <a:r>
              <a:rPr lang="en-US" dirty="0" smtClean="0"/>
              <a:t> . The eras are divided into </a:t>
            </a:r>
            <a:r>
              <a:rPr lang="en-US" b="1" dirty="0" smtClean="0"/>
              <a:t>periods</a:t>
            </a:r>
            <a:r>
              <a:rPr lang="en-US" dirty="0" smtClean="0"/>
              <a:t> and the periods into </a:t>
            </a:r>
            <a:r>
              <a:rPr lang="en-US" b="1" dirty="0" smtClean="0"/>
              <a:t>epochs</a:t>
            </a:r>
            <a:r>
              <a:rPr lang="en-US" dirty="0" smtClean="0"/>
              <a:t>.</a:t>
            </a:r>
          </a:p>
          <a:p>
            <a:r>
              <a:rPr lang="en-US" dirty="0" smtClean="0"/>
              <a:t>The </a:t>
            </a:r>
            <a:r>
              <a:rPr lang="en-US" b="1" dirty="0" smtClean="0"/>
              <a:t>eras ,periods and epochs</a:t>
            </a:r>
            <a:r>
              <a:rPr lang="en-US" dirty="0" smtClean="0"/>
              <a:t> of the geological time are arranged in an orderly manner and this arrangement is called </a:t>
            </a:r>
            <a:r>
              <a:rPr lang="en-US" b="1" dirty="0" smtClean="0"/>
              <a:t>geological time scale.</a:t>
            </a:r>
            <a:endParaRPr lang="en-US" b="1" dirty="0"/>
          </a:p>
        </p:txBody>
      </p:sp>
    </p:spTree>
  </p:cSld>
  <p:clrMapOvr>
    <a:masterClrMapping/>
  </p:clrMapOvr>
  <p:transition>
    <p:wipe dir="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Cenozoic Era</a:t>
            </a:r>
            <a:endParaRPr lang="en-US" dirty="0"/>
          </a:p>
        </p:txBody>
      </p:sp>
      <p:sp>
        <p:nvSpPr>
          <p:cNvPr id="3" name="Content Placeholder 2"/>
          <p:cNvSpPr>
            <a:spLocks noGrp="1"/>
          </p:cNvSpPr>
          <p:nvPr>
            <p:ph idx="1"/>
          </p:nvPr>
        </p:nvSpPr>
        <p:spPr/>
        <p:txBody>
          <a:bodyPr/>
          <a:lstStyle/>
          <a:p>
            <a:r>
              <a:rPr lang="en-US" dirty="0" smtClean="0"/>
              <a:t>Cenozoic meaning “New Life”</a:t>
            </a:r>
          </a:p>
          <a:p>
            <a:r>
              <a:rPr lang="en-US" dirty="0" smtClean="0"/>
              <a:t>First proposed by British Geologist (John Phillips) in 1840 </a:t>
            </a:r>
          </a:p>
          <a:p>
            <a:r>
              <a:rPr lang="en-US" dirty="0" smtClean="0"/>
              <a:t>Most recent Era of three Geological eras.</a:t>
            </a:r>
          </a:p>
          <a:p>
            <a:r>
              <a:rPr lang="en-US" dirty="0" smtClean="0"/>
              <a:t>66 million years ago to present date.</a:t>
            </a:r>
          </a:p>
          <a:p>
            <a:pPr>
              <a:buNone/>
            </a:pPr>
            <a:endParaRPr lang="en-US" dirty="0" smtClean="0"/>
          </a:p>
          <a:p>
            <a:pPr>
              <a:buNone/>
            </a:pP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Events</a:t>
            </a:r>
            <a:endParaRPr lang="en-US" dirty="0"/>
          </a:p>
        </p:txBody>
      </p:sp>
      <p:sp>
        <p:nvSpPr>
          <p:cNvPr id="3" name="Content Placeholder 2"/>
          <p:cNvSpPr>
            <a:spLocks noGrp="1"/>
          </p:cNvSpPr>
          <p:nvPr>
            <p:ph idx="1"/>
          </p:nvPr>
        </p:nvSpPr>
        <p:spPr/>
        <p:txBody>
          <a:bodyPr/>
          <a:lstStyle/>
          <a:p>
            <a:r>
              <a:rPr lang="en-US" dirty="0" smtClean="0"/>
              <a:t>Rise of mammals.</a:t>
            </a:r>
          </a:p>
          <a:p>
            <a:r>
              <a:rPr lang="en-US" dirty="0" smtClean="0"/>
              <a:t>Flowering plants.</a:t>
            </a:r>
          </a:p>
          <a:p>
            <a:r>
              <a:rPr lang="en-US" dirty="0" smtClean="0"/>
              <a:t>Continents move.</a:t>
            </a:r>
          </a:p>
          <a:p>
            <a:r>
              <a:rPr lang="en-US" dirty="0" smtClean="0"/>
              <a:t>Mountain formation.</a:t>
            </a:r>
          </a:p>
          <a:p>
            <a:r>
              <a:rPr lang="en-US" dirty="0" smtClean="0"/>
              <a:t>Global climate change.</a:t>
            </a:r>
          </a:p>
          <a:p>
            <a:endParaRPr lang="en-US" dirty="0"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Rise of mammals</a:t>
            </a:r>
            <a:endParaRPr lang="en-US" dirty="0"/>
          </a:p>
        </p:txBody>
      </p:sp>
      <p:sp>
        <p:nvSpPr>
          <p:cNvPr id="3" name="Content Placeholder 2"/>
          <p:cNvSpPr>
            <a:spLocks noGrp="1"/>
          </p:cNvSpPr>
          <p:nvPr>
            <p:ph idx="1"/>
          </p:nvPr>
        </p:nvSpPr>
        <p:spPr/>
        <p:txBody>
          <a:bodyPr/>
          <a:lstStyle/>
          <a:p>
            <a:r>
              <a:rPr lang="en-US" dirty="0" smtClean="0"/>
              <a:t>During the Cenozoic evolved giant mammals species that have gone extinct in modern times. While none of the mammal ever reached the size of dinosaurs, there were some species that dwarfed their modern-day relatives.</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cenozoic-era-publiphoto.jpg"/>
          <p:cNvPicPr>
            <a:picLocks noGrp="1" noChangeAspect="1"/>
          </p:cNvPicPr>
          <p:nvPr>
            <p:ph idx="1"/>
          </p:nvPr>
        </p:nvPicPr>
        <p:blipFill>
          <a:blip r:embed="rId2" cstate="print"/>
          <a:stretch>
            <a:fillRect/>
          </a:stretch>
        </p:blipFill>
        <p:spPr>
          <a:xfrm>
            <a:off x="186035" y="1524000"/>
            <a:ext cx="7858125" cy="4191000"/>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Flowering plants(angiosperms)</a:t>
            </a:r>
            <a:endParaRPr lang="en-US" dirty="0"/>
          </a:p>
        </p:txBody>
      </p:sp>
      <p:sp>
        <p:nvSpPr>
          <p:cNvPr id="3" name="Content Placeholder 2"/>
          <p:cNvSpPr>
            <a:spLocks noGrp="1"/>
          </p:cNvSpPr>
          <p:nvPr>
            <p:ph idx="1"/>
          </p:nvPr>
        </p:nvSpPr>
        <p:spPr/>
        <p:txBody>
          <a:bodyPr/>
          <a:lstStyle/>
          <a:p>
            <a:r>
              <a:rPr lang="en-US" dirty="0" smtClean="0"/>
              <a:t>Flowering plants were widespread in the Cenozoic Era. This was beneficial to insects. So the number of insects spread in vast area.</a:t>
            </a:r>
            <a:endParaRPr lang="en-US" dirty="0"/>
          </a:p>
        </p:txBody>
      </p:sp>
      <p:pic>
        <p:nvPicPr>
          <p:cNvPr id="4" name="Picture 3" descr="is.jpg"/>
          <p:cNvPicPr>
            <a:picLocks noChangeAspect="1"/>
          </p:cNvPicPr>
          <p:nvPr/>
        </p:nvPicPr>
        <p:blipFill>
          <a:blip r:embed="rId2" cstate="print"/>
          <a:stretch>
            <a:fillRect/>
          </a:stretch>
        </p:blipFill>
        <p:spPr>
          <a:xfrm>
            <a:off x="914400" y="3200400"/>
            <a:ext cx="6553200" cy="30353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Continents move</a:t>
            </a:r>
            <a:endParaRPr lang="en-US" dirty="0"/>
          </a:p>
        </p:txBody>
      </p:sp>
      <p:sp>
        <p:nvSpPr>
          <p:cNvPr id="3" name="Content Placeholder 2"/>
          <p:cNvSpPr>
            <a:spLocks noGrp="1"/>
          </p:cNvSpPr>
          <p:nvPr>
            <p:ph idx="1"/>
          </p:nvPr>
        </p:nvSpPr>
        <p:spPr/>
        <p:txBody>
          <a:bodyPr>
            <a:normAutofit/>
          </a:bodyPr>
          <a:lstStyle/>
          <a:p>
            <a:r>
              <a:rPr lang="en-US" dirty="0" smtClean="0"/>
              <a:t>During the Cenozoic era the continents moved to their modern positions. India collided with Asia in a high speed collision that caused so much geological stress that it raised the largest mountain range currently known to man, the Himalayas.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effectLst/>
              </a:rPr>
              <a:t>eons, eras, periods, and epochs</a:t>
            </a:r>
            <a:endParaRPr lang="en-US" dirty="0"/>
          </a:p>
        </p:txBody>
      </p:sp>
      <p:sp>
        <p:nvSpPr>
          <p:cNvPr id="3" name="Content Placeholder 2"/>
          <p:cNvSpPr>
            <a:spLocks noGrp="1"/>
          </p:cNvSpPr>
          <p:nvPr>
            <p:ph idx="1"/>
          </p:nvPr>
        </p:nvSpPr>
        <p:spPr/>
        <p:txBody>
          <a:bodyPr>
            <a:normAutofit fontScale="70000" lnSpcReduction="20000"/>
          </a:bodyPr>
          <a:lstStyle/>
          <a:p>
            <a:r>
              <a:rPr lang="en-US" b="1" dirty="0"/>
              <a:t>Eons</a:t>
            </a:r>
          </a:p>
          <a:p>
            <a:r>
              <a:rPr lang="en-US" dirty="0"/>
              <a:t>The eon is the broadest category of geological time. Earth's history is characterized by four eons; in order from oldest to youngest, these are the </a:t>
            </a:r>
            <a:r>
              <a:rPr lang="en-US" dirty="0" err="1"/>
              <a:t>Hadeon</a:t>
            </a:r>
            <a:r>
              <a:rPr lang="en-US" dirty="0"/>
              <a:t>, </a:t>
            </a:r>
            <a:r>
              <a:rPr lang="en-US" dirty="0" err="1"/>
              <a:t>Archean</a:t>
            </a:r>
            <a:r>
              <a:rPr lang="en-US" dirty="0"/>
              <a:t>, Proterozoic, and Phanerozoic.  Collectively, the Hadean, </a:t>
            </a:r>
            <a:r>
              <a:rPr lang="en-US" dirty="0" err="1"/>
              <a:t>Archean</a:t>
            </a:r>
            <a:r>
              <a:rPr lang="en-US" dirty="0"/>
              <a:t>, and Proterozoic are sometimes informally referred to as the "Precambrian." (The Cambrian period defines the beginning of the Phanerozoic eon; so, all rocks older than the Cambrian are </a:t>
            </a:r>
            <a:r>
              <a:rPr lang="en-US" u="sng" dirty="0"/>
              <a:t>Pre</a:t>
            </a:r>
            <a:r>
              <a:rPr lang="en-US" dirty="0"/>
              <a:t>cambrian in age.)</a:t>
            </a:r>
          </a:p>
          <a:p>
            <a:r>
              <a:rPr lang="en-US" dirty="0"/>
              <a:t>We live during the Phanerozoic, which means "visible life." This is the interval of geological time characterized by abundant, complex fossilized remains. Being the youngest eon of time, it is also very well represented by rock at Earth's surface (because of the Principle of Superposition; see </a:t>
            </a:r>
            <a:r>
              <a:rPr lang="en-US" dirty="0">
                <a:hlinkClick r:id="rId2"/>
              </a:rPr>
              <a:t>Section 1</a:t>
            </a:r>
            <a:r>
              <a:rPr lang="en-US" dirty="0"/>
              <a:t>). Because of these two factors, most paleontologists and geologists study fossils and rocks from the Phanerozoic eon.</a:t>
            </a:r>
          </a:p>
          <a:p>
            <a:endParaRPr lang="en-US" dirty="0"/>
          </a:p>
        </p:txBody>
      </p:sp>
    </p:spTree>
    <p:extLst>
      <p:ext uri="{BB962C8B-B14F-4D97-AF65-F5344CB8AC3E}">
        <p14:creationId xmlns:p14="http://schemas.microsoft.com/office/powerpoint/2010/main" val="40193640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200-42346434-continental-drift.jpg"/>
          <p:cNvPicPr>
            <a:picLocks noGrp="1" noChangeAspect="1"/>
          </p:cNvPicPr>
          <p:nvPr>
            <p:ph idx="1"/>
          </p:nvPr>
        </p:nvPicPr>
        <p:blipFill>
          <a:blip r:embed="rId2" cstate="print"/>
          <a:stretch>
            <a:fillRect/>
          </a:stretch>
        </p:blipFill>
        <p:spPr>
          <a:xfrm>
            <a:off x="648229" y="1600200"/>
            <a:ext cx="7847541" cy="4708525"/>
          </a:xfr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Mountains Formation</a:t>
            </a:r>
            <a:endParaRPr lang="en-US" dirty="0"/>
          </a:p>
        </p:txBody>
      </p:sp>
      <p:sp>
        <p:nvSpPr>
          <p:cNvPr id="3" name="Content Placeholder 2"/>
          <p:cNvSpPr>
            <a:spLocks noGrp="1"/>
          </p:cNvSpPr>
          <p:nvPr>
            <p:ph idx="1"/>
          </p:nvPr>
        </p:nvSpPr>
        <p:spPr/>
        <p:txBody>
          <a:bodyPr>
            <a:normAutofit/>
          </a:bodyPr>
          <a:lstStyle/>
          <a:p>
            <a:r>
              <a:rPr lang="en-US" dirty="0" smtClean="0"/>
              <a:t>The rift that occurred around the globe resulted in volcanic activity that formed mountain ranges.</a:t>
            </a:r>
          </a:p>
          <a:p>
            <a:r>
              <a:rPr lang="en-US" dirty="0" smtClean="0"/>
              <a:t>The Cascade Range that extends along the coast of North America from British Columbia to California is one example of this rifting/volcanic activity</a:t>
            </a:r>
          </a:p>
          <a:p>
            <a:r>
              <a:rPr lang="en-US" dirty="0" smtClean="0"/>
              <a:t>Continent move was also the cause of mountain formation.</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oc_himachal_2.jpg"/>
          <p:cNvPicPr>
            <a:picLocks noGrp="1" noChangeAspect="1"/>
          </p:cNvPicPr>
          <p:nvPr>
            <p:ph idx="1"/>
          </p:nvPr>
        </p:nvPicPr>
        <p:blipFill>
          <a:blip r:embed="rId2" cstate="print"/>
          <a:stretch>
            <a:fillRect/>
          </a:stretch>
        </p:blipFill>
        <p:spPr>
          <a:xfrm>
            <a:off x="586778" y="1066800"/>
            <a:ext cx="7970443" cy="5059363"/>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Climatic changes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global climate of the early portion of the Cenozoic Period was much warmer than it is today.</a:t>
            </a:r>
          </a:p>
          <a:p>
            <a:r>
              <a:rPr lang="en-US" dirty="0" smtClean="0"/>
              <a:t>Each segment of the Cenozoic experienced different climates. During the Paleogene Period, most of the Earth’s climate was tropical. The Neogene Period saw a drastic cooling, which continued into the </a:t>
            </a:r>
            <a:r>
              <a:rPr lang="en-US" dirty="0" smtClean="0">
                <a:hlinkClick r:id="rId2"/>
              </a:rPr>
              <a:t>Pleistocene Epoch</a:t>
            </a:r>
            <a:r>
              <a:rPr lang="en-US" dirty="0" smtClean="0"/>
              <a:t> of the Quaternary Period.</a:t>
            </a:r>
          </a:p>
          <a:p>
            <a:r>
              <a:rPr lang="en-US" dirty="0" smtClean="0"/>
              <a:t>As for the changing landscape, the continents drifted apart during the Paleogene Period, creating vast stretches of oceans. This had a significant impact on the climate and marine life surrounding each continent.</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ynamics-of-global-surface-temperature-during-the-Cenozoic-Era-reconstructed-from-18-O.png"/>
          <p:cNvPicPr>
            <a:picLocks noGrp="1" noChangeAspect="1"/>
          </p:cNvPicPr>
          <p:nvPr>
            <p:ph idx="1"/>
          </p:nvPr>
        </p:nvPicPr>
        <p:blipFill>
          <a:blip r:embed="rId2" cstate="print"/>
          <a:stretch>
            <a:fillRect/>
          </a:stretch>
        </p:blipFill>
        <p:spPr>
          <a:xfrm>
            <a:off x="700788" y="1066800"/>
            <a:ext cx="7004004" cy="5059363"/>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Division of Cenozoic Era</a:t>
            </a:r>
            <a:endParaRPr lang="en-US" dirty="0"/>
          </a:p>
        </p:txBody>
      </p:sp>
      <p:sp>
        <p:nvSpPr>
          <p:cNvPr id="3" name="Content Placeholder 2"/>
          <p:cNvSpPr>
            <a:spLocks noGrp="1"/>
          </p:cNvSpPr>
          <p:nvPr>
            <p:ph idx="1"/>
          </p:nvPr>
        </p:nvSpPr>
        <p:spPr/>
        <p:txBody>
          <a:bodyPr>
            <a:normAutofit/>
          </a:bodyPr>
          <a:lstStyle/>
          <a:p>
            <a:r>
              <a:rPr lang="en-US" dirty="0" smtClean="0"/>
              <a:t>The Cenozoic Era is divided into three periods:</a:t>
            </a:r>
          </a:p>
          <a:p>
            <a:r>
              <a:rPr lang="en-US" b="1" dirty="0" smtClean="0"/>
              <a:t>Paleogene Period</a:t>
            </a:r>
            <a:r>
              <a:rPr lang="en-US" dirty="0" smtClean="0"/>
              <a:t> (65-23 million years ago), which consists of the Paleocene, Eocene and Oligocene epochs);</a:t>
            </a:r>
          </a:p>
          <a:p>
            <a:r>
              <a:rPr lang="en-US" b="1" dirty="0" smtClean="0"/>
              <a:t>Neogene Period</a:t>
            </a:r>
            <a:r>
              <a:rPr lang="en-US" dirty="0" smtClean="0"/>
              <a:t> (23-2.6 million years ago), which includes the Miocene and Pliocene epochs);</a:t>
            </a:r>
          </a:p>
          <a:p>
            <a:r>
              <a:rPr lang="en-US" b="1" dirty="0" smtClean="0"/>
              <a:t>Quaternary Period</a:t>
            </a:r>
            <a:r>
              <a:rPr lang="en-US" dirty="0" smtClean="0"/>
              <a:t> (2.6 million years ago to the present), consisting the Pleistocene and </a:t>
            </a:r>
            <a:r>
              <a:rPr lang="en-US" dirty="0" smtClean="0">
                <a:hlinkClick r:id="rId2"/>
              </a:rPr>
              <a:t>Holocene</a:t>
            </a:r>
            <a:r>
              <a:rPr lang="en-US" dirty="0" smtClean="0"/>
              <a:t> epochs).</a:t>
            </a:r>
          </a:p>
          <a:p>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he+Cenozoic+Era+The+Age+of+Mammals.jpg"/>
          <p:cNvPicPr>
            <a:picLocks noGrp="1" noChangeAspect="1"/>
          </p:cNvPicPr>
          <p:nvPr>
            <p:ph idx="1"/>
          </p:nvPr>
        </p:nvPicPr>
        <p:blipFill>
          <a:blip r:embed="rId2" cstate="print"/>
          <a:stretch>
            <a:fillRect/>
          </a:stretch>
        </p:blipFill>
        <p:spPr>
          <a:xfrm>
            <a:off x="990600" y="1039814"/>
            <a:ext cx="6781799" cy="5086349"/>
          </a:xfr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Paleogene Period</a:t>
            </a:r>
            <a:endParaRPr lang="en-US" dirty="0"/>
          </a:p>
        </p:txBody>
      </p:sp>
      <p:sp>
        <p:nvSpPr>
          <p:cNvPr id="3" name="Content Placeholder 2"/>
          <p:cNvSpPr>
            <a:spLocks noGrp="1"/>
          </p:cNvSpPr>
          <p:nvPr>
            <p:ph idx="1"/>
          </p:nvPr>
        </p:nvSpPr>
        <p:spPr/>
        <p:txBody>
          <a:bodyPr>
            <a:normAutofit/>
          </a:bodyPr>
          <a:lstStyle/>
          <a:p>
            <a:pPr marL="514350" indent="-514350"/>
            <a:r>
              <a:rPr lang="en-US" dirty="0" smtClean="0"/>
              <a:t>It has three epochs</a:t>
            </a:r>
          </a:p>
          <a:p>
            <a:pPr marL="514350" indent="-514350">
              <a:buFont typeface="+mj-lt"/>
              <a:buAutoNum type="arabicPeriod"/>
            </a:pPr>
            <a:r>
              <a:rPr lang="en-US" dirty="0" smtClean="0"/>
              <a:t>Paleocene</a:t>
            </a:r>
          </a:p>
          <a:p>
            <a:pPr marL="514350" indent="-514350">
              <a:buFont typeface="+mj-lt"/>
              <a:buAutoNum type="arabicPeriod"/>
            </a:pPr>
            <a:r>
              <a:rPr lang="en-US" dirty="0" smtClean="0"/>
              <a:t>Eocene</a:t>
            </a:r>
          </a:p>
          <a:p>
            <a:pPr marL="514350" indent="-514350">
              <a:buFont typeface="+mj-lt"/>
              <a:buAutoNum type="arabicPeriod"/>
            </a:pPr>
            <a:r>
              <a:rPr lang="en-US" dirty="0" smtClean="0"/>
              <a:t>Oligocene </a:t>
            </a:r>
          </a:p>
          <a:p>
            <a:pPr marL="514350" indent="-514350"/>
            <a:r>
              <a:rPr lang="en-US" dirty="0" smtClean="0"/>
              <a:t>Paleocene lasted from 66 million to 56 million years ago.</a:t>
            </a:r>
          </a:p>
          <a:p>
            <a:pPr marL="514350" indent="-514350"/>
            <a:r>
              <a:rPr lang="en-US" dirty="0" smtClean="0"/>
              <a:t>Modern mammals originated during this time.</a:t>
            </a:r>
          </a:p>
          <a:p>
            <a:pPr marL="514350" indent="-514350"/>
            <a:r>
              <a:rPr lang="en-US" dirty="0" smtClean="0"/>
              <a:t>Continent began to take their modern shape.</a:t>
            </a:r>
          </a:p>
          <a:p>
            <a:pPr marL="514350" indent="-514350"/>
            <a:r>
              <a:rPr lang="en-US" dirty="0" smtClean="0"/>
              <a:t>Oceans were dominated by the sharks</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aleogene-period-65-23-mya-n.jpg"/>
          <p:cNvPicPr>
            <a:picLocks noGrp="1" noChangeAspect="1"/>
          </p:cNvPicPr>
          <p:nvPr>
            <p:ph idx="1"/>
          </p:nvPr>
        </p:nvPicPr>
        <p:blipFill>
          <a:blip r:embed="rId2" cstate="print"/>
          <a:stretch>
            <a:fillRect/>
          </a:stretch>
        </p:blipFill>
        <p:spPr>
          <a:xfrm>
            <a:off x="843491" y="815182"/>
            <a:ext cx="7081309" cy="5310982"/>
          </a:xfr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Neogene</a:t>
            </a:r>
            <a:endParaRPr lang="en-US" sz="5400" dirty="0"/>
          </a:p>
        </p:txBody>
      </p:sp>
      <p:sp>
        <p:nvSpPr>
          <p:cNvPr id="3" name="Content Placeholder 2"/>
          <p:cNvSpPr>
            <a:spLocks noGrp="1"/>
          </p:cNvSpPr>
          <p:nvPr>
            <p:ph idx="1"/>
          </p:nvPr>
        </p:nvSpPr>
        <p:spPr/>
        <p:txBody>
          <a:bodyPr/>
          <a:lstStyle/>
          <a:p>
            <a:r>
              <a:rPr lang="en-US" dirty="0" smtClean="0"/>
              <a:t>Neocene time period is a unit of the geological time scale</a:t>
            </a:r>
          </a:p>
          <a:p>
            <a:r>
              <a:rPr lang="en-US" dirty="0" smtClean="0"/>
              <a:t>Starting 23.3 to 0.05 million years ago that make our current area Cenozoic.</a:t>
            </a:r>
          </a:p>
          <a:p>
            <a:r>
              <a:rPr lang="en-US" dirty="0" smtClean="0"/>
              <a:t>Animals involved in this period, sheep, cave lions, goats, cave, bears.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ons of geological time: Hadean, Archean, Proterozoic, Phanerozo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33400"/>
            <a:ext cx="8229600"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65438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Quaternary</a:t>
            </a:r>
            <a:endParaRPr lang="en-US" dirty="0"/>
          </a:p>
        </p:txBody>
      </p:sp>
      <p:sp>
        <p:nvSpPr>
          <p:cNvPr id="3" name="Content Placeholder 2"/>
          <p:cNvSpPr>
            <a:spLocks noGrp="1"/>
          </p:cNvSpPr>
          <p:nvPr>
            <p:ph idx="1"/>
          </p:nvPr>
        </p:nvSpPr>
        <p:spPr/>
        <p:txBody>
          <a:bodyPr>
            <a:normAutofit/>
          </a:bodyPr>
          <a:lstStyle/>
          <a:p>
            <a:r>
              <a:rPr lang="en-US" dirty="0" smtClean="0"/>
              <a:t>Most recent period of the Cenozoic period</a:t>
            </a:r>
          </a:p>
          <a:p>
            <a:r>
              <a:rPr lang="en-US" dirty="0" smtClean="0"/>
              <a:t>Beginning 2 millions years ago and extending to the present </a:t>
            </a:r>
          </a:p>
          <a:p>
            <a:r>
              <a:rPr lang="en-US" dirty="0" smtClean="0"/>
              <a:t>It is divided into the pleistocene,holocene epoch which started some 10 000 years ago</a:t>
            </a:r>
          </a:p>
          <a:p>
            <a:r>
              <a:rPr lang="en-US" dirty="0" smtClean="0"/>
              <a:t>These steppes supported enormous herbivores such as mammoth, mastodon</a:t>
            </a:r>
          </a:p>
          <a:p>
            <a:r>
              <a:rPr lang="en-US" dirty="0" smtClean="0"/>
              <a:t>Carnivores such as saber toothed cats and cave bears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quaternary-period-landscape-publiphoto.jpg"/>
          <p:cNvPicPr>
            <a:picLocks noGrp="1" noChangeAspect="1"/>
          </p:cNvPicPr>
          <p:nvPr>
            <p:ph idx="1"/>
          </p:nvPr>
        </p:nvPicPr>
        <p:blipFill>
          <a:blip r:embed="rId2" cstate="print"/>
          <a:stretch>
            <a:fillRect/>
          </a:stretch>
        </p:blipFill>
        <p:spPr>
          <a:xfrm>
            <a:off x="1276032" y="1600200"/>
            <a:ext cx="6591935" cy="4708525"/>
          </a:xfr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Quaternary (neogene) (old tertiar-quaternart boundary)</a:t>
            </a:r>
            <a:endParaRPr lang="en-US" dirty="0"/>
          </a:p>
        </p:txBody>
      </p:sp>
      <p:sp>
        <p:nvSpPr>
          <p:cNvPr id="3" name="Content Placeholder 2"/>
          <p:cNvSpPr>
            <a:spLocks noGrp="1"/>
          </p:cNvSpPr>
          <p:nvPr>
            <p:ph idx="1"/>
          </p:nvPr>
        </p:nvSpPr>
        <p:spPr/>
        <p:txBody>
          <a:bodyPr/>
          <a:lstStyle/>
          <a:p>
            <a:pPr>
              <a:buNone/>
            </a:pPr>
            <a:r>
              <a:rPr lang="en-US" dirty="0" smtClean="0"/>
              <a:t>1 Pleistocene</a:t>
            </a:r>
          </a:p>
          <a:p>
            <a:pPr>
              <a:buNone/>
            </a:pPr>
            <a:r>
              <a:rPr lang="en-US" dirty="0" smtClean="0"/>
              <a:t>2 Holocene</a:t>
            </a:r>
          </a:p>
          <a:p>
            <a:pPr>
              <a:buNone/>
            </a:pPr>
            <a:endParaRPr lang="en-US" dirty="0" smtClean="0"/>
          </a:p>
          <a:p>
            <a:pPr>
              <a:buNone/>
            </a:pP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Pleistocene</a:t>
            </a:r>
            <a:endParaRPr lang="en-US" dirty="0"/>
          </a:p>
        </p:txBody>
      </p:sp>
      <p:sp>
        <p:nvSpPr>
          <p:cNvPr id="3" name="Content Placeholder 2"/>
          <p:cNvSpPr>
            <a:spLocks noGrp="1"/>
          </p:cNvSpPr>
          <p:nvPr>
            <p:ph idx="1"/>
          </p:nvPr>
        </p:nvSpPr>
        <p:spPr/>
        <p:txBody>
          <a:bodyPr>
            <a:normAutofit/>
          </a:bodyPr>
          <a:lstStyle/>
          <a:p>
            <a:r>
              <a:rPr lang="en-US" dirty="0" smtClean="0"/>
              <a:t>The Pleistocene epoch is typically defined as the time period that began about 2.6 million years ago and lasted until about 11,700 years ago </a:t>
            </a:r>
          </a:p>
          <a:p>
            <a:r>
              <a:rPr lang="en-US" dirty="0" smtClean="0"/>
              <a:t>The most recent ice age occurred then, as glaciers covered huge parts of the planet earth</a:t>
            </a:r>
          </a:p>
          <a:p>
            <a:r>
              <a:rPr lang="en-US" dirty="0" smtClean="0"/>
              <a:t>This mammoth found in deposits in Russia, was one of the largest land mammals of the Pleistocene , the time period that spanned.</a:t>
            </a:r>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leistocene.jpg"/>
          <p:cNvPicPr>
            <a:picLocks noGrp="1" noChangeAspect="1"/>
          </p:cNvPicPr>
          <p:nvPr>
            <p:ph idx="1"/>
          </p:nvPr>
        </p:nvPicPr>
        <p:blipFill>
          <a:blip r:embed="rId2" cstate="print"/>
          <a:stretch>
            <a:fillRect/>
          </a:stretch>
        </p:blipFill>
        <p:spPr>
          <a:xfrm>
            <a:off x="457200" y="1639887"/>
            <a:ext cx="8229600" cy="4629150"/>
          </a:xfr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Holocene</a:t>
            </a:r>
            <a:endParaRPr lang="en-US" dirty="0"/>
          </a:p>
        </p:txBody>
      </p:sp>
      <p:sp>
        <p:nvSpPr>
          <p:cNvPr id="3" name="Content Placeholder 2"/>
          <p:cNvSpPr>
            <a:spLocks noGrp="1"/>
          </p:cNvSpPr>
          <p:nvPr>
            <p:ph idx="1"/>
          </p:nvPr>
        </p:nvSpPr>
        <p:spPr/>
        <p:txBody>
          <a:bodyPr>
            <a:normAutofit/>
          </a:bodyPr>
          <a:lstStyle/>
          <a:p>
            <a:r>
              <a:rPr lang="en-US" dirty="0" smtClean="0"/>
              <a:t>The Holocene is the part of the  quaternary        period. its name comes from the Greek word (holos,whole or entire) and (kainos,new),meaning entirely recent.</a:t>
            </a:r>
          </a:p>
          <a:p>
            <a:r>
              <a:rPr lang="en-US" dirty="0" smtClean="0"/>
              <a:t>The Holocene is the fourth and last epoch of the neogene period</a:t>
            </a:r>
          </a:p>
          <a:p>
            <a:r>
              <a:rPr lang="en-US" dirty="0" smtClean="0"/>
              <a:t>During water periods of the holocene,Great salt lake may have….. To suggest cooler and moisture climate at this time.</a:t>
            </a:r>
          </a:p>
          <a:p>
            <a:pPr>
              <a:buNone/>
            </a:pPr>
            <a:r>
              <a:rPr lang="en-US" dirty="0" smtClean="0"/>
              <a:t>  </a:t>
            </a: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Tertiary</a:t>
            </a:r>
            <a:endParaRPr lang="en-US" dirty="0"/>
          </a:p>
        </p:txBody>
      </p:sp>
      <p:sp>
        <p:nvSpPr>
          <p:cNvPr id="3" name="Content Placeholder 2"/>
          <p:cNvSpPr>
            <a:spLocks noGrp="1"/>
          </p:cNvSpPr>
          <p:nvPr>
            <p:ph idx="1"/>
          </p:nvPr>
        </p:nvSpPr>
        <p:spPr/>
        <p:txBody>
          <a:bodyPr/>
          <a:lstStyle/>
          <a:p>
            <a:pPr>
              <a:buFont typeface="Wingdings" pitchFamily="2" charset="2"/>
              <a:buChar char="Ø"/>
            </a:pPr>
            <a:r>
              <a:rPr lang="en-US" dirty="0" smtClean="0"/>
              <a:t>Neogene</a:t>
            </a:r>
          </a:p>
          <a:p>
            <a:r>
              <a:rPr lang="en-US" dirty="0" smtClean="0"/>
              <a:t>Pliocene</a:t>
            </a:r>
          </a:p>
          <a:p>
            <a:r>
              <a:rPr lang="en-US" dirty="0" smtClean="0"/>
              <a:t>Miocene</a:t>
            </a:r>
          </a:p>
          <a:p>
            <a:pPr>
              <a:buFont typeface="Wingdings" pitchFamily="2" charset="2"/>
              <a:buChar char="Ø"/>
            </a:pPr>
            <a:r>
              <a:rPr lang="en-US" dirty="0" smtClean="0"/>
              <a:t>Paleogene</a:t>
            </a:r>
          </a:p>
          <a:p>
            <a:r>
              <a:rPr lang="en-US" dirty="0" smtClean="0"/>
              <a:t>Oligocene</a:t>
            </a:r>
          </a:p>
          <a:p>
            <a:r>
              <a:rPr lang="en-US" dirty="0" smtClean="0"/>
              <a:t>Eocene</a:t>
            </a:r>
          </a:p>
          <a:p>
            <a:r>
              <a:rPr lang="en-US" dirty="0" err="1" smtClean="0"/>
              <a:t>Palocene</a:t>
            </a:r>
            <a:r>
              <a:rPr lang="en-US" dirty="0" smtClean="0"/>
              <a:t> </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Pliocene</a:t>
            </a:r>
            <a:endParaRPr lang="en-US" dirty="0"/>
          </a:p>
        </p:txBody>
      </p:sp>
      <p:sp>
        <p:nvSpPr>
          <p:cNvPr id="3" name="Content Placeholder 2"/>
          <p:cNvSpPr>
            <a:spLocks noGrp="1"/>
          </p:cNvSpPr>
          <p:nvPr>
            <p:ph idx="1"/>
          </p:nvPr>
        </p:nvSpPr>
        <p:spPr/>
        <p:txBody>
          <a:bodyPr>
            <a:normAutofit/>
          </a:bodyPr>
          <a:lstStyle/>
          <a:p>
            <a:r>
              <a:rPr lang="en-US" dirty="0" smtClean="0"/>
              <a:t>It extends from 5.333 million to 2.58 million years Bp</a:t>
            </a:r>
          </a:p>
          <a:p>
            <a:r>
              <a:rPr lang="en-US" dirty="0" smtClean="0"/>
              <a:t>It is the second and youngest epoch of the neogene period</a:t>
            </a:r>
          </a:p>
          <a:p>
            <a:r>
              <a:rPr lang="en-US" dirty="0" smtClean="0"/>
              <a:t>It is follows the Miocene epoch and Pleistocene epoch.</a:t>
            </a:r>
          </a:p>
          <a:p>
            <a:r>
              <a:rPr lang="en-US" dirty="0" smtClean="0"/>
              <a:t>Grazing mammals such as perissodactyls and artiodactyls diversified and savanna spread across most continents.</a:t>
            </a: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Miocene</a:t>
            </a:r>
            <a:endParaRPr lang="en-US" dirty="0"/>
          </a:p>
        </p:txBody>
      </p:sp>
      <p:sp>
        <p:nvSpPr>
          <p:cNvPr id="3" name="Content Placeholder 2"/>
          <p:cNvSpPr>
            <a:spLocks noGrp="1"/>
          </p:cNvSpPr>
          <p:nvPr>
            <p:ph idx="1"/>
          </p:nvPr>
        </p:nvSpPr>
        <p:spPr/>
        <p:txBody>
          <a:bodyPr>
            <a:normAutofit/>
          </a:bodyPr>
          <a:lstStyle/>
          <a:p>
            <a:r>
              <a:rPr lang="en-US" dirty="0" smtClean="0"/>
              <a:t>The Miocene epoch 23.03 to 5.3 million years ago</a:t>
            </a:r>
          </a:p>
          <a:p>
            <a:r>
              <a:rPr lang="en-US" dirty="0" smtClean="0"/>
              <a:t>Was the time of warmer global  climates than those in the preceding Oligocene or the following Pliocene and its notable in that two major ecosystem made their first appearances; kelp forests and grasslands.</a:t>
            </a:r>
          </a:p>
          <a:p>
            <a:r>
              <a:rPr lang="en-US" dirty="0" smtClean="0"/>
              <a:t>Following are mammals canids,bears,procyonids,deer</a:t>
            </a:r>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he-early-Miocene-rainforest-communities-of-the-Riversleigh-World-Heritage-area-in_Q320.jpg"/>
          <p:cNvPicPr>
            <a:picLocks noGrp="1" noChangeAspect="1"/>
          </p:cNvPicPr>
          <p:nvPr>
            <p:ph idx="1"/>
          </p:nvPr>
        </p:nvPicPr>
        <p:blipFill>
          <a:blip r:embed="rId2" cstate="print"/>
          <a:stretch>
            <a:fillRect/>
          </a:stretch>
        </p:blipFill>
        <p:spPr>
          <a:xfrm>
            <a:off x="1752600" y="1219200"/>
            <a:ext cx="5105400" cy="5105400"/>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You have already learned that the Earth is 4.54 billion years old. The Phanerozoic eon began 541 million years ago (or, 0.541 billion years ago). Thus, the Phanerozoic eon represents a paltry 12% of Earth's history! Instead, most of Earth's history is represented by the three Precambrian eons. These older eons tell the story of Earth's beginning, life's origin, and the rise of complex life.</a:t>
            </a:r>
          </a:p>
        </p:txBody>
      </p:sp>
    </p:spTree>
    <p:extLst>
      <p:ext uri="{BB962C8B-B14F-4D97-AF65-F5344CB8AC3E}">
        <p14:creationId xmlns:p14="http://schemas.microsoft.com/office/powerpoint/2010/main" val="1002685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Oligocene</a:t>
            </a:r>
            <a:endParaRPr lang="en-US" dirty="0"/>
          </a:p>
        </p:txBody>
      </p:sp>
      <p:sp>
        <p:nvSpPr>
          <p:cNvPr id="3" name="Content Placeholder 2"/>
          <p:cNvSpPr>
            <a:spLocks noGrp="1"/>
          </p:cNvSpPr>
          <p:nvPr>
            <p:ph idx="1"/>
          </p:nvPr>
        </p:nvSpPr>
        <p:spPr/>
        <p:txBody>
          <a:bodyPr>
            <a:normAutofit/>
          </a:bodyPr>
          <a:lstStyle/>
          <a:p>
            <a:r>
              <a:rPr lang="en-US" dirty="0" smtClean="0"/>
              <a:t>The Oligocene epoch. The Oligocene epoch, right smack in the middle of the tertiary period </a:t>
            </a:r>
          </a:p>
          <a:p>
            <a:r>
              <a:rPr lang="en-US" dirty="0" smtClean="0"/>
              <a:t>Lasted from about 33.9 to 23 million years ago</a:t>
            </a:r>
          </a:p>
          <a:p>
            <a:r>
              <a:rPr lang="en-US" dirty="0" smtClean="0"/>
              <a:t>Early forms of amphicyonids,canids,camles,tayassuid appeared as did caprimulgiformes,birds that possess gaping mouths for catching insects.</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Eocene</a:t>
            </a:r>
            <a:endParaRPr lang="en-US" dirty="0"/>
          </a:p>
        </p:txBody>
      </p:sp>
      <p:sp>
        <p:nvSpPr>
          <p:cNvPr id="3" name="Content Placeholder 2"/>
          <p:cNvSpPr>
            <a:spLocks noGrp="1"/>
          </p:cNvSpPr>
          <p:nvPr>
            <p:ph idx="1"/>
          </p:nvPr>
        </p:nvSpPr>
        <p:spPr/>
        <p:txBody>
          <a:bodyPr>
            <a:normAutofit/>
          </a:bodyPr>
          <a:lstStyle/>
          <a:p>
            <a:r>
              <a:rPr lang="en-US" dirty="0" smtClean="0"/>
              <a:t>The Eocene epoch of the Paleocene period 38-54 million years ago</a:t>
            </a:r>
          </a:p>
          <a:p>
            <a:r>
              <a:rPr lang="en-US" dirty="0" smtClean="0"/>
              <a:t>Australia’s fauna at this time is unknown but world presumably consist of various indigenous</a:t>
            </a:r>
          </a:p>
          <a:p>
            <a:r>
              <a:rPr lang="en-US" dirty="0" smtClean="0"/>
              <a:t>Second epoch of the Paleocene period </a:t>
            </a:r>
          </a:p>
          <a:p>
            <a:r>
              <a:rPr lang="en-US" dirty="0" smtClean="0"/>
              <a:t>The Eocene spans the time  from the end of the Paleocene epoch to the beginning of the Oligocene epoch</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qdefault.jpg"/>
          <p:cNvPicPr>
            <a:picLocks noGrp="1" noChangeAspect="1"/>
          </p:cNvPicPr>
          <p:nvPr>
            <p:ph idx="1"/>
          </p:nvPr>
        </p:nvPicPr>
        <p:blipFill>
          <a:blip r:embed="rId2" cstate="print"/>
          <a:stretch>
            <a:fillRect/>
          </a:stretch>
        </p:blipFill>
        <p:spPr>
          <a:xfrm>
            <a:off x="640292" y="914400"/>
            <a:ext cx="6522508" cy="4663281"/>
          </a:xfr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Paleocene</a:t>
            </a:r>
            <a:endParaRPr lang="en-US" dirty="0"/>
          </a:p>
        </p:txBody>
      </p:sp>
      <p:sp>
        <p:nvSpPr>
          <p:cNvPr id="3" name="Content Placeholder 2"/>
          <p:cNvSpPr>
            <a:spLocks noGrp="1"/>
          </p:cNvSpPr>
          <p:nvPr>
            <p:ph idx="1"/>
          </p:nvPr>
        </p:nvSpPr>
        <p:spPr/>
        <p:txBody>
          <a:bodyPr/>
          <a:lstStyle/>
          <a:p>
            <a:r>
              <a:rPr lang="en-US" dirty="0" smtClean="0"/>
              <a:t>It is the old recent is a geological epoch that lasted from about 66 to 56 million years ago</a:t>
            </a:r>
          </a:p>
          <a:p>
            <a:r>
              <a:rPr lang="en-US" dirty="0" smtClean="0"/>
              <a:t>It is the first epoch of the Paleocene period in the modern Cenozoic Era.</a:t>
            </a:r>
          </a:p>
          <a:p>
            <a:r>
              <a:rPr lang="en-US" dirty="0" smtClean="0"/>
              <a:t>Mammals included cretaceous species such as opossum like marsupials and the archaic and unusual multituberculates herbivorous animals .</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304800"/>
            <a:ext cx="8153400" cy="5791200"/>
          </a:xfrm>
        </p:spPr>
        <p:txBody>
          <a:bodyPr/>
          <a:lstStyle/>
          <a:p>
            <a:endParaRPr lang="en-US" dirty="0"/>
          </a:p>
        </p:txBody>
      </p:sp>
      <p:pic>
        <p:nvPicPr>
          <p:cNvPr id="4" name="Picture 3" descr="thank-you.jpg"/>
          <p:cNvPicPr>
            <a:picLocks noChangeAspect="1"/>
          </p:cNvPicPr>
          <p:nvPr/>
        </p:nvPicPr>
        <p:blipFill>
          <a:blip r:embed="rId2" cstate="print"/>
          <a:stretch>
            <a:fillRect/>
          </a:stretch>
        </p:blipFill>
        <p:spPr>
          <a:xfrm>
            <a:off x="1295400" y="688415"/>
            <a:ext cx="6858000" cy="425029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a:t>The Hadean and </a:t>
            </a:r>
            <a:r>
              <a:rPr lang="en-US" dirty="0" err="1"/>
              <a:t>Archean</a:t>
            </a:r>
            <a:r>
              <a:rPr lang="en-US" dirty="0"/>
              <a:t> are difficult eons to study, however, because they are exposed in very limited places on Earth's surface. (Since they are the oldest eons, rocks that are Hadean and </a:t>
            </a:r>
            <a:r>
              <a:rPr lang="en-US" dirty="0" err="1"/>
              <a:t>Archean</a:t>
            </a:r>
            <a:r>
              <a:rPr lang="en-US" dirty="0"/>
              <a:t> in age are often buried far below younger rocks at Earth's surface.) Proterozoic rocks--which span nearly 2 billion years (42% of Earth's history)--are much more accessible, but, until recently, have received significantly less attention from paleontologists than rocks from the younger, fossil-rich Phanerozoic eon</a:t>
            </a:r>
          </a:p>
        </p:txBody>
      </p:sp>
    </p:spTree>
    <p:extLst>
      <p:ext uri="{BB962C8B-B14F-4D97-AF65-F5344CB8AC3E}">
        <p14:creationId xmlns:p14="http://schemas.microsoft.com/office/powerpoint/2010/main" val="1102927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Eras</a:t>
            </a:r>
          </a:p>
          <a:p>
            <a:r>
              <a:rPr lang="en-US" dirty="0"/>
              <a:t>Eons of geological time are subdivided into eras, which are the second-longest units of geological time. The Phanerozoic eon is divided into three eras: the Paleozoic, Mesozoic, and Cenozoic.</a:t>
            </a:r>
          </a:p>
          <a:p>
            <a:endParaRPr lang="en-US" dirty="0"/>
          </a:p>
        </p:txBody>
      </p:sp>
    </p:spTree>
    <p:extLst>
      <p:ext uri="{BB962C8B-B14F-4D97-AF65-F5344CB8AC3E}">
        <p14:creationId xmlns:p14="http://schemas.microsoft.com/office/powerpoint/2010/main" val="3183309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b="1" dirty="0"/>
              <a:t>Periods</a:t>
            </a:r>
          </a:p>
          <a:p>
            <a:r>
              <a:rPr lang="en-US" dirty="0"/>
              <a:t>Just as eons are subdivided into eras, eras are subdivided into units of time called periods. The most well known of all geological periods is the Jurassic period of the Mesozoic era (the movie </a:t>
            </a:r>
            <a:r>
              <a:rPr lang="en-US" dirty="0">
                <a:hlinkClick r:id="rId2"/>
              </a:rPr>
              <a:t>Jurassic Park</a:t>
            </a:r>
            <a:r>
              <a:rPr lang="en-US" dirty="0"/>
              <a:t>, of course, has something to do with that).</a:t>
            </a:r>
          </a:p>
          <a:p>
            <a:r>
              <a:rPr lang="en-US" dirty="0"/>
              <a:t>The Paleozoic era is divided into six periods. From oldest to youngest, these are the Cambrian, Ordovician, Silurian, Devonian, Carboniferous, and Permian. Note that in the United States, the Carboniferous is divided into two separate periods: the Mississippian and the Pennsylvanian.</a:t>
            </a:r>
          </a:p>
          <a:p>
            <a:endParaRPr lang="en-US" dirty="0"/>
          </a:p>
        </p:txBody>
      </p:sp>
    </p:spTree>
    <p:extLst>
      <p:ext uri="{BB962C8B-B14F-4D97-AF65-F5344CB8AC3E}">
        <p14:creationId xmlns:p14="http://schemas.microsoft.com/office/powerpoint/2010/main" val="329853371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1371</TotalTime>
  <Words>1824</Words>
  <Application>Microsoft Office PowerPoint</Application>
  <PresentationFormat>On-screen Show (4:3)</PresentationFormat>
  <Paragraphs>152</Paragraphs>
  <Slides>64</Slides>
  <Notes>0</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Apex</vt:lpstr>
      <vt:lpstr>GEOLOGICAL TIME SCALE</vt:lpstr>
      <vt:lpstr>PowerPoint Presentation</vt:lpstr>
      <vt:lpstr>PowerPoint Presentation</vt:lpstr>
      <vt:lpstr>eons, eras, periods, and epochs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Paleozoic Era:</vt:lpstr>
      <vt:lpstr>PowerPoint Presentation</vt:lpstr>
      <vt:lpstr>PowerPoint Presentation</vt:lpstr>
      <vt:lpstr>PowerPoint Presentation</vt:lpstr>
      <vt:lpstr>Mesozoic Era: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Cenozoic Era  “The Age Of Mammals”</vt:lpstr>
      <vt:lpstr>Background</vt:lpstr>
      <vt:lpstr>PowerPoint Presentation</vt:lpstr>
      <vt:lpstr>Cenozoic Era</vt:lpstr>
      <vt:lpstr>Important Events</vt:lpstr>
      <vt:lpstr>Rise of mammals</vt:lpstr>
      <vt:lpstr>PowerPoint Presentation</vt:lpstr>
      <vt:lpstr>Flowering plants(angiosperms)</vt:lpstr>
      <vt:lpstr>Continents move</vt:lpstr>
      <vt:lpstr>PowerPoint Presentation</vt:lpstr>
      <vt:lpstr>Mountains Formation</vt:lpstr>
      <vt:lpstr>PowerPoint Presentation</vt:lpstr>
      <vt:lpstr>Global Climatic changes</vt:lpstr>
      <vt:lpstr>PowerPoint Presentation</vt:lpstr>
      <vt:lpstr> Division of Cenozoic Era</vt:lpstr>
      <vt:lpstr>PowerPoint Presentation</vt:lpstr>
      <vt:lpstr>Paleogene Period</vt:lpstr>
      <vt:lpstr>PowerPoint Presentation</vt:lpstr>
      <vt:lpstr>Neogene</vt:lpstr>
      <vt:lpstr>Quaternary</vt:lpstr>
      <vt:lpstr>PowerPoint Presentation</vt:lpstr>
      <vt:lpstr>Quaternary (neogene) (old tertiar-quaternart boundary)</vt:lpstr>
      <vt:lpstr>Pleistocene</vt:lpstr>
      <vt:lpstr>PowerPoint Presentation</vt:lpstr>
      <vt:lpstr>Holocene</vt:lpstr>
      <vt:lpstr>Tertiary</vt:lpstr>
      <vt:lpstr>Pliocene</vt:lpstr>
      <vt:lpstr>Miocene</vt:lpstr>
      <vt:lpstr>PowerPoint Presentation</vt:lpstr>
      <vt:lpstr>Oligocene</vt:lpstr>
      <vt:lpstr>Eocene</vt:lpstr>
      <vt:lpstr>PowerPoint Presentation</vt:lpstr>
      <vt:lpstr>Paleocene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SOFTEC</dc:creator>
  <cp:lastModifiedBy>Sana</cp:lastModifiedBy>
  <cp:revision>51</cp:revision>
  <dcterms:created xsi:type="dcterms:W3CDTF">2006-08-16T00:00:00Z</dcterms:created>
  <dcterms:modified xsi:type="dcterms:W3CDTF">2019-10-28T05:02:47Z</dcterms:modified>
</cp:coreProperties>
</file>